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306" r:id="rId2"/>
    <p:sldId id="307" r:id="rId3"/>
    <p:sldId id="308" r:id="rId4"/>
    <p:sldId id="309" r:id="rId5"/>
    <p:sldId id="312" r:id="rId6"/>
    <p:sldId id="310" r:id="rId7"/>
    <p:sldId id="311" r:id="rId8"/>
    <p:sldId id="315" r:id="rId9"/>
    <p:sldId id="314" r:id="rId10"/>
    <p:sldId id="302" r:id="rId11"/>
    <p:sldId id="303" r:id="rId12"/>
    <p:sldId id="304" r:id="rId13"/>
    <p:sldId id="313" r:id="rId14"/>
    <p:sldId id="289"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A341"/>
    <a:srgbClr val="99FF99"/>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660"/>
  </p:normalViewPr>
  <p:slideViewPr>
    <p:cSldViewPr>
      <p:cViewPr varScale="1">
        <p:scale>
          <a:sx n="105" d="100"/>
          <a:sy n="105" d="100"/>
        </p:scale>
        <p:origin x="171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A6575CE-C660-4E8A-BD51-A5721D0E9C2C}" type="datetimeFigureOut">
              <a:rPr lang="en-US" smtClean="0"/>
              <a:t>7/24/2026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F1FF7B3C-D57C-48C2-9DC6-B5A642A4CCAD}" type="slidenum">
              <a:rPr lang="en-US" smtClean="0"/>
              <a:t>‹#›</a:t>
            </a:fld>
            <a:endParaRPr lang="en-US"/>
          </a:p>
        </p:txBody>
      </p:sp>
    </p:spTree>
    <p:extLst>
      <p:ext uri="{BB962C8B-B14F-4D97-AF65-F5344CB8AC3E}">
        <p14:creationId xmlns:p14="http://schemas.microsoft.com/office/powerpoint/2010/main" val="2794813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D4EF62C-A596-4688-B046-19CDA9EBC9DC}" type="datetimeFigureOut">
              <a:rPr lang="en-US" smtClean="0"/>
              <a:t>7/24/2026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79D230E7-A2AD-4082-B557-63EF304A6290}" type="slidenum">
              <a:rPr lang="en-US" smtClean="0"/>
              <a:t>‹#›</a:t>
            </a:fld>
            <a:endParaRPr lang="en-US"/>
          </a:p>
        </p:txBody>
      </p:sp>
    </p:spTree>
    <p:extLst>
      <p:ext uri="{BB962C8B-B14F-4D97-AF65-F5344CB8AC3E}">
        <p14:creationId xmlns:p14="http://schemas.microsoft.com/office/powerpoint/2010/main" val="2202867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Antibody to hepatitis B surface antigen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230E7-A2AD-4082-B557-63EF304A629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6072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B3BDEA-4EDF-48E1-82D0-E560098DAB2B}"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1693AB-34A4-4E13-A454-F32E2A702E6B}"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3BDEA-4EDF-48E1-82D0-E560098DAB2B}"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B3BDEA-4EDF-48E1-82D0-E560098DAB2B}"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3BDEA-4EDF-48E1-82D0-E560098DAB2B}"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B3BDEA-4EDF-48E1-82D0-E560098DAB2B}"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1693AB-34A4-4E13-A454-F32E2A702E6B}"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B3BDEA-4EDF-48E1-82D0-E560098DAB2B}"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B3BDEA-4EDF-48E1-82D0-E560098DAB2B}"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1693AB-34A4-4E13-A454-F32E2A702E6B}"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B3BDEA-4EDF-48E1-82D0-E560098DAB2B}"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3BDEA-4EDF-48E1-82D0-E560098DAB2B}"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B3BDEA-4EDF-48E1-82D0-E560098DAB2B}"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1693AB-34A4-4E13-A454-F32E2A702E6B}"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B3BDEA-4EDF-48E1-82D0-E560098DAB2B}"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1693AB-34A4-4E13-A454-F32E2A702E6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FB3BDEA-4EDF-48E1-82D0-E560098DAB2B}" type="datetimeFigureOut">
              <a:rPr lang="en-US" smtClean="0"/>
              <a:t>7/24/2026</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EE1693AB-34A4-4E13-A454-F32E2A702E6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hsupconnect@shastacollege.ed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mailto:mmarlatt@shastacollege.edu" TargetMode="External"/><Relationship Id="rId2" Type="http://schemas.openxmlformats.org/officeDocument/2006/relationships/hyperlink" Target="mailto:ksteffes@shastacollege.edu" TargetMode="External"/><Relationship Id="rId1" Type="http://schemas.openxmlformats.org/officeDocument/2006/relationships/slideLayout" Target="../slideLayouts/slideLayout2.xml"/><Relationship Id="rId4" Type="http://schemas.openxmlformats.org/officeDocument/2006/relationships/hyperlink" Target="mailto:rwaldren@shastacollege.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hastacollege.edu/hsup"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rwaldren@shastacollege.edu" TargetMode="External"/><Relationship Id="rId2" Type="http://schemas.openxmlformats.org/officeDocument/2006/relationships/hyperlink" Target="mailto:mmarlatt@shastacollege.ed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admissions@shastacollege.edu"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dph.ca.gov/certlic/occupations/Pages/AidesAndTechs.asp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23A341"/>
          </a:solidFill>
          <a:ln>
            <a:solidFill>
              <a:schemeClr val="bg1">
                <a:lumMod val="95000"/>
              </a:schemeClr>
            </a:solidFill>
          </a:ln>
          <a:effectLst>
            <a:glow rad="63500">
              <a:schemeClr val="accent1">
                <a:satMod val="175000"/>
                <a:alpha val="40000"/>
              </a:schemeClr>
            </a:glow>
          </a:effectLst>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en-US" dirty="0"/>
              <a:t>Welcome to the Shasta College Health Sciences Division!</a:t>
            </a:r>
          </a:p>
        </p:txBody>
      </p:sp>
      <p:sp>
        <p:nvSpPr>
          <p:cNvPr id="3" name="Content Placeholder 2"/>
          <p:cNvSpPr>
            <a:spLocks noGrp="1"/>
          </p:cNvSpPr>
          <p:nvPr>
            <p:ph idx="1"/>
          </p:nvPr>
        </p:nvSpPr>
        <p:spPr>
          <a:xfrm>
            <a:off x="457200" y="1676400"/>
            <a:ext cx="8229600" cy="4800600"/>
          </a:xfrm>
        </p:spPr>
        <p:txBody>
          <a:bodyPr/>
          <a:lstStyle/>
          <a:p>
            <a:pPr marL="0" indent="0" algn="ctr">
              <a:buNone/>
            </a:pPr>
            <a:r>
              <a:rPr lang="en-US" dirty="0"/>
              <a:t>Tonight’s information session: Vocational Nursing program – Application process</a:t>
            </a:r>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b="1" i="1" dirty="0">
              <a:latin typeface="Bradley Hand ITC" panose="03070402050302030203" pitchFamily="66" charset="0"/>
            </a:endParaRPr>
          </a:p>
          <a:p>
            <a:pPr marL="0" indent="0" algn="ctr">
              <a:buNone/>
            </a:pPr>
            <a:r>
              <a:rPr lang="en-US" b="1" i="1" dirty="0">
                <a:latin typeface="Bradley Hand ITC" panose="03070402050302030203" pitchFamily="66" charset="0"/>
              </a:rPr>
              <a:t>      Thank you for attending</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362200" y="2743200"/>
            <a:ext cx="4800600" cy="3197860"/>
          </a:xfrm>
          <a:prstGeom prst="rect">
            <a:avLst/>
          </a:prstGeom>
        </p:spPr>
      </p:pic>
    </p:spTree>
    <p:extLst>
      <p:ext uri="{BB962C8B-B14F-4D97-AF65-F5344CB8AC3E}">
        <p14:creationId xmlns:p14="http://schemas.microsoft.com/office/powerpoint/2010/main" val="1553435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022" y="838200"/>
            <a:ext cx="8458200" cy="762000"/>
          </a:xfrm>
        </p:spPr>
        <p:txBody>
          <a:bodyPr>
            <a:normAutofit fontScale="90000"/>
          </a:bodyPr>
          <a:lstStyle/>
          <a:p>
            <a:pPr algn="ctr"/>
            <a:r>
              <a:rPr lang="en-US" b="1" dirty="0"/>
              <a:t>Why Do You Need Clinical Requirements?</a:t>
            </a:r>
          </a:p>
        </p:txBody>
      </p:sp>
      <p:sp>
        <p:nvSpPr>
          <p:cNvPr id="3" name="Content Placeholder 2"/>
          <p:cNvSpPr>
            <a:spLocks noGrp="1"/>
          </p:cNvSpPr>
          <p:nvPr>
            <p:ph idx="1"/>
          </p:nvPr>
        </p:nvSpPr>
        <p:spPr>
          <a:xfrm>
            <a:off x="435022" y="2057400"/>
            <a:ext cx="8229600" cy="3657600"/>
          </a:xfrm>
        </p:spPr>
        <p:txBody>
          <a:bodyPr>
            <a:normAutofit/>
          </a:bodyPr>
          <a:lstStyle/>
          <a:p>
            <a:pPr marL="0" indent="0">
              <a:buNone/>
            </a:pPr>
            <a:r>
              <a:rPr lang="en-US" sz="2100" dirty="0"/>
              <a:t>All our programs incorporate clinical experiences as a vital component. To ensure you develop essential skills and effectively apply theoretical knowledge in real-world settings, we collaborate with healthcare organizations, placing students directly within their agencies.  </a:t>
            </a:r>
          </a:p>
          <a:p>
            <a:pPr marL="0" indent="0">
              <a:buNone/>
            </a:pPr>
            <a:endParaRPr lang="en-US" sz="2100" dirty="0"/>
          </a:p>
          <a:p>
            <a:pPr marL="0" indent="0">
              <a:buNone/>
            </a:pPr>
            <a:r>
              <a:rPr lang="en-US" sz="2100" dirty="0"/>
              <a:t>The clinical requirements are set by our clinical partners – we are guests in their houses and must abide by their rules.</a:t>
            </a:r>
          </a:p>
        </p:txBody>
      </p:sp>
    </p:spTree>
    <p:extLst>
      <p:ext uri="{BB962C8B-B14F-4D97-AF65-F5344CB8AC3E}">
        <p14:creationId xmlns:p14="http://schemas.microsoft.com/office/powerpoint/2010/main" val="1536751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4355"/>
            <a:ext cx="8229600" cy="685800"/>
          </a:xfrm>
        </p:spPr>
        <p:txBody>
          <a:bodyPr>
            <a:normAutofit fontScale="90000"/>
          </a:bodyPr>
          <a:lstStyle/>
          <a:p>
            <a:pPr algn="ctr"/>
            <a:r>
              <a:rPr lang="en-US" dirty="0"/>
              <a:t>What’s Required for Application?</a:t>
            </a:r>
          </a:p>
        </p:txBody>
      </p:sp>
      <p:sp>
        <p:nvSpPr>
          <p:cNvPr id="4" name="TextBox 3"/>
          <p:cNvSpPr txBox="1"/>
          <p:nvPr/>
        </p:nvSpPr>
        <p:spPr>
          <a:xfrm>
            <a:off x="261551" y="6000690"/>
            <a:ext cx="8686800" cy="40011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marL="0" lvl="2" indent="0" algn="ctr">
              <a:buSzPct val="85000"/>
              <a:buNone/>
            </a:pPr>
            <a:r>
              <a:rPr lang="en-US" sz="2000" i="1" u="sng" dirty="0">
                <a:solidFill>
                  <a:schemeClr val="accent4">
                    <a:lumMod val="50000"/>
                  </a:schemeClr>
                </a:solidFill>
              </a:rPr>
              <a:t>Titers must be: IgG, showing positive immunity</a:t>
            </a:r>
          </a:p>
        </p:txBody>
      </p:sp>
      <p:grpSp>
        <p:nvGrpSpPr>
          <p:cNvPr id="10" name="Group 9"/>
          <p:cNvGrpSpPr/>
          <p:nvPr/>
        </p:nvGrpSpPr>
        <p:grpSpPr>
          <a:xfrm>
            <a:off x="422189" y="1000155"/>
            <a:ext cx="8365524" cy="4867245"/>
            <a:chOff x="459771" y="1776717"/>
            <a:chExt cx="8224456" cy="4523765"/>
          </a:xfrm>
        </p:grpSpPr>
        <p:sp>
          <p:nvSpPr>
            <p:cNvPr id="11" name="Freeform 10"/>
            <p:cNvSpPr/>
            <p:nvPr/>
          </p:nvSpPr>
          <p:spPr>
            <a:xfrm>
              <a:off x="459771" y="1776717"/>
              <a:ext cx="2507456" cy="432000"/>
            </a:xfrm>
            <a:custGeom>
              <a:avLst/>
              <a:gdLst>
                <a:gd name="connsiteX0" fmla="*/ 0 w 2507456"/>
                <a:gd name="connsiteY0" fmla="*/ 0 h 432000"/>
                <a:gd name="connsiteX1" fmla="*/ 2507456 w 2507456"/>
                <a:gd name="connsiteY1" fmla="*/ 0 h 432000"/>
                <a:gd name="connsiteX2" fmla="*/ 2507456 w 2507456"/>
                <a:gd name="connsiteY2" fmla="*/ 432000 h 432000"/>
                <a:gd name="connsiteX3" fmla="*/ 0 w 2507456"/>
                <a:gd name="connsiteY3" fmla="*/ 432000 h 432000"/>
                <a:gd name="connsiteX4" fmla="*/ 0 w 2507456"/>
                <a:gd name="connsiteY4" fmla="*/ 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32000">
                  <a:moveTo>
                    <a:pt x="0" y="0"/>
                  </a:moveTo>
                  <a:lnTo>
                    <a:pt x="2507456" y="0"/>
                  </a:lnTo>
                  <a:lnTo>
                    <a:pt x="2507456" y="432000"/>
                  </a:lnTo>
                  <a:lnTo>
                    <a:pt x="0" y="4320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60960" rIns="106680" bIns="60960" numCol="1" spcCol="1270" anchor="ctr" anchorCtr="0">
              <a:noAutofit/>
            </a:bodyPr>
            <a:lstStyle/>
            <a:p>
              <a:pPr lvl="0" algn="ctr" defTabSz="666750" rtl="0">
                <a:lnSpc>
                  <a:spcPct val="90000"/>
                </a:lnSpc>
                <a:spcBef>
                  <a:spcPct val="0"/>
                </a:spcBef>
                <a:spcAft>
                  <a:spcPct val="35000"/>
                </a:spcAft>
              </a:pPr>
              <a:r>
                <a:rPr lang="en-US" sz="2000" b="0" u="sng" kern="1200" dirty="0"/>
                <a:t>Vaccination only</a:t>
              </a:r>
              <a:endParaRPr lang="en-US" sz="2000" kern="1200" dirty="0"/>
            </a:p>
          </p:txBody>
        </p:sp>
        <p:sp>
          <p:nvSpPr>
            <p:cNvPr id="12" name="Freeform 11"/>
            <p:cNvSpPr/>
            <p:nvPr/>
          </p:nvSpPr>
          <p:spPr>
            <a:xfrm>
              <a:off x="459771" y="2208717"/>
              <a:ext cx="2507456" cy="4091765"/>
            </a:xfrm>
            <a:custGeom>
              <a:avLst/>
              <a:gdLst>
                <a:gd name="connsiteX0" fmla="*/ 0 w 2507456"/>
                <a:gd name="connsiteY0" fmla="*/ 0 h 4091765"/>
                <a:gd name="connsiteX1" fmla="*/ 2507456 w 2507456"/>
                <a:gd name="connsiteY1" fmla="*/ 0 h 4091765"/>
                <a:gd name="connsiteX2" fmla="*/ 2507456 w 2507456"/>
                <a:gd name="connsiteY2" fmla="*/ 4091765 h 4091765"/>
                <a:gd name="connsiteX3" fmla="*/ 0 w 2507456"/>
                <a:gd name="connsiteY3" fmla="*/ 4091765 h 4091765"/>
                <a:gd name="connsiteX4" fmla="*/ 0 w 2507456"/>
                <a:gd name="connsiteY4" fmla="*/ 0 h 40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091765">
                  <a:moveTo>
                    <a:pt x="0" y="0"/>
                  </a:moveTo>
                  <a:lnTo>
                    <a:pt x="2507456" y="0"/>
                  </a:lnTo>
                  <a:lnTo>
                    <a:pt x="2507456" y="4091765"/>
                  </a:lnTo>
                  <a:lnTo>
                    <a:pt x="0" y="4091765"/>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111125" lvl="1" indent="-111125" algn="ctr" defTabSz="666750" rtl="0">
                <a:lnSpc>
                  <a:spcPct val="90000"/>
                </a:lnSpc>
                <a:spcBef>
                  <a:spcPct val="0"/>
                </a:spcBef>
                <a:spcAft>
                  <a:spcPct val="15000"/>
                </a:spcAft>
              </a:pPr>
              <a:r>
                <a:rPr lang="en-US" b="1" kern="1200" dirty="0"/>
                <a:t>Tetanus, Diphtheria, Pertussis (TDaP)</a:t>
              </a:r>
            </a:p>
            <a:p>
              <a:pPr marL="111125" lvl="1" indent="-111125" algn="l" defTabSz="666750" rtl="0">
                <a:lnSpc>
                  <a:spcPct val="90000"/>
                </a:lnSpc>
                <a:spcBef>
                  <a:spcPct val="0"/>
                </a:spcBef>
                <a:spcAft>
                  <a:spcPct val="15000"/>
                </a:spcAft>
              </a:pPr>
              <a:endParaRPr lang="en-US" sz="400" kern="1200" dirty="0"/>
            </a:p>
            <a:p>
              <a:pPr marL="0" lvl="2" algn="l" defTabSz="666750" rtl="0">
                <a:lnSpc>
                  <a:spcPct val="90000"/>
                </a:lnSpc>
                <a:spcBef>
                  <a:spcPct val="0"/>
                </a:spcBef>
                <a:spcAft>
                  <a:spcPct val="15000"/>
                </a:spcAft>
              </a:pPr>
              <a:r>
                <a:rPr lang="en-US" sz="1500" kern="1200" dirty="0"/>
                <a:t>Proof of one-time dose as  an adult.  A TDaP is good for 10 years.</a:t>
              </a:r>
            </a:p>
            <a:p>
              <a:pPr marL="0" lvl="2" algn="l" defTabSz="666750" rtl="0">
                <a:lnSpc>
                  <a:spcPct val="90000"/>
                </a:lnSpc>
                <a:spcBef>
                  <a:spcPct val="0"/>
                </a:spcBef>
                <a:spcAft>
                  <a:spcPct val="15000"/>
                </a:spcAft>
              </a:pPr>
              <a:endParaRPr lang="en-US" sz="400" kern="1200" dirty="0"/>
            </a:p>
            <a:p>
              <a:pPr marL="234950" lvl="3" indent="-114300" algn="l" defTabSz="666750" rtl="0">
                <a:lnSpc>
                  <a:spcPct val="90000"/>
                </a:lnSpc>
                <a:spcBef>
                  <a:spcPct val="0"/>
                </a:spcBef>
                <a:spcAft>
                  <a:spcPct val="15000"/>
                </a:spcAft>
                <a:buChar char="••"/>
              </a:pPr>
              <a:r>
                <a:rPr lang="en-US" sz="1500" kern="1200" dirty="0"/>
                <a:t>If your TDaP is older than 10 years, you can receive a Td booster</a:t>
              </a:r>
            </a:p>
            <a:p>
              <a:pPr marL="234950" lvl="3" indent="-114300" algn="l" defTabSz="666750" rtl="0">
                <a:lnSpc>
                  <a:spcPct val="90000"/>
                </a:lnSpc>
                <a:spcBef>
                  <a:spcPct val="0"/>
                </a:spcBef>
                <a:spcAft>
                  <a:spcPct val="15000"/>
                </a:spcAft>
                <a:buChar char="••"/>
              </a:pPr>
              <a:r>
                <a:rPr lang="en-US" sz="1500" kern="1200" dirty="0"/>
                <a:t>Submit proof of your original TDaP </a:t>
              </a:r>
              <a:r>
                <a:rPr lang="en-US" sz="1500" i="1" u="sng" kern="1200" dirty="0"/>
                <a:t>and</a:t>
              </a:r>
              <a:r>
                <a:rPr lang="en-US" sz="1500" kern="1200" dirty="0"/>
                <a:t> the Td booster</a:t>
              </a:r>
            </a:p>
          </p:txBody>
        </p:sp>
        <p:sp>
          <p:nvSpPr>
            <p:cNvPr id="13" name="Freeform 12"/>
            <p:cNvSpPr/>
            <p:nvPr/>
          </p:nvSpPr>
          <p:spPr>
            <a:xfrm>
              <a:off x="3318271" y="1776717"/>
              <a:ext cx="2507456" cy="432000"/>
            </a:xfrm>
            <a:custGeom>
              <a:avLst/>
              <a:gdLst>
                <a:gd name="connsiteX0" fmla="*/ 0 w 2507456"/>
                <a:gd name="connsiteY0" fmla="*/ 0 h 432000"/>
                <a:gd name="connsiteX1" fmla="*/ 2507456 w 2507456"/>
                <a:gd name="connsiteY1" fmla="*/ 0 h 432000"/>
                <a:gd name="connsiteX2" fmla="*/ 2507456 w 2507456"/>
                <a:gd name="connsiteY2" fmla="*/ 432000 h 432000"/>
                <a:gd name="connsiteX3" fmla="*/ 0 w 2507456"/>
                <a:gd name="connsiteY3" fmla="*/ 432000 h 432000"/>
                <a:gd name="connsiteX4" fmla="*/ 0 w 2507456"/>
                <a:gd name="connsiteY4" fmla="*/ 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32000">
                  <a:moveTo>
                    <a:pt x="0" y="0"/>
                  </a:moveTo>
                  <a:lnTo>
                    <a:pt x="2507456" y="0"/>
                  </a:lnTo>
                  <a:lnTo>
                    <a:pt x="2507456" y="432000"/>
                  </a:lnTo>
                  <a:lnTo>
                    <a:pt x="0" y="4320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60960" rIns="106680" bIns="60960" numCol="1" spcCol="1270" anchor="ctr" anchorCtr="0">
              <a:noAutofit/>
            </a:bodyPr>
            <a:lstStyle/>
            <a:p>
              <a:pPr lvl="0" algn="ctr" defTabSz="666750" rtl="0">
                <a:lnSpc>
                  <a:spcPct val="90000"/>
                </a:lnSpc>
                <a:spcBef>
                  <a:spcPct val="0"/>
                </a:spcBef>
                <a:spcAft>
                  <a:spcPct val="35000"/>
                </a:spcAft>
              </a:pPr>
              <a:r>
                <a:rPr lang="en-US" sz="1900" u="sng" kern="1200" dirty="0"/>
                <a:t>Vaccination</a:t>
              </a:r>
              <a:r>
                <a:rPr lang="en-US" sz="1900" b="1" u="sng" kern="1200" dirty="0"/>
                <a:t> OR </a:t>
              </a:r>
              <a:r>
                <a:rPr lang="en-US" sz="1900" u="sng" kern="1200" dirty="0"/>
                <a:t>Titer   </a:t>
              </a:r>
              <a:endParaRPr lang="en-US" sz="1900" kern="1200" dirty="0"/>
            </a:p>
          </p:txBody>
        </p:sp>
        <p:sp>
          <p:nvSpPr>
            <p:cNvPr id="14" name="Freeform 13"/>
            <p:cNvSpPr/>
            <p:nvPr/>
          </p:nvSpPr>
          <p:spPr>
            <a:xfrm>
              <a:off x="3318271" y="2208717"/>
              <a:ext cx="2507456" cy="4091765"/>
            </a:xfrm>
            <a:custGeom>
              <a:avLst/>
              <a:gdLst>
                <a:gd name="connsiteX0" fmla="*/ 0 w 2507456"/>
                <a:gd name="connsiteY0" fmla="*/ 0 h 4091765"/>
                <a:gd name="connsiteX1" fmla="*/ 2507456 w 2507456"/>
                <a:gd name="connsiteY1" fmla="*/ 0 h 4091765"/>
                <a:gd name="connsiteX2" fmla="*/ 2507456 w 2507456"/>
                <a:gd name="connsiteY2" fmla="*/ 4091765 h 4091765"/>
                <a:gd name="connsiteX3" fmla="*/ 0 w 2507456"/>
                <a:gd name="connsiteY3" fmla="*/ 4091765 h 4091765"/>
                <a:gd name="connsiteX4" fmla="*/ 0 w 2507456"/>
                <a:gd name="connsiteY4" fmla="*/ 0 h 40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091765">
                  <a:moveTo>
                    <a:pt x="0" y="0"/>
                  </a:moveTo>
                  <a:lnTo>
                    <a:pt x="2507456" y="0"/>
                  </a:lnTo>
                  <a:lnTo>
                    <a:pt x="2507456" y="4091765"/>
                  </a:lnTo>
                  <a:lnTo>
                    <a:pt x="0" y="4091765"/>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0" lvl="1" algn="ctr" defTabSz="666750" rtl="0">
                <a:lnSpc>
                  <a:spcPct val="90000"/>
                </a:lnSpc>
                <a:spcBef>
                  <a:spcPct val="0"/>
                </a:spcBef>
                <a:spcAft>
                  <a:spcPct val="15000"/>
                </a:spcAft>
              </a:pPr>
              <a:r>
                <a:rPr lang="en-US" b="1" kern="1200" dirty="0"/>
                <a:t>Varicella</a:t>
              </a:r>
            </a:p>
            <a:p>
              <a:pPr marL="0" lvl="1" algn="ctr" defTabSz="666750" rtl="0">
                <a:lnSpc>
                  <a:spcPct val="90000"/>
                </a:lnSpc>
                <a:spcBef>
                  <a:spcPct val="0"/>
                </a:spcBef>
                <a:spcAft>
                  <a:spcPct val="15000"/>
                </a:spcAft>
              </a:pPr>
              <a:endParaRPr lang="en-US" sz="400" kern="1200" dirty="0"/>
            </a:p>
            <a:p>
              <a:pPr marL="0" lvl="1" algn="ctr" defTabSz="666750" rtl="0">
                <a:lnSpc>
                  <a:spcPct val="90000"/>
                </a:lnSpc>
                <a:spcBef>
                  <a:spcPct val="0"/>
                </a:spcBef>
                <a:spcAft>
                  <a:spcPct val="15000"/>
                </a:spcAft>
              </a:pPr>
              <a:r>
                <a:rPr lang="en-US" b="1" kern="1200" dirty="0"/>
                <a:t>Measles, Mumps, &amp; Rubella (MMR)</a:t>
              </a:r>
              <a:endParaRPr lang="en-US" kern="1200" dirty="0"/>
            </a:p>
            <a:p>
              <a:pPr marL="114300" lvl="2" algn="l" defTabSz="666750" rtl="0">
                <a:lnSpc>
                  <a:spcPct val="90000"/>
                </a:lnSpc>
                <a:spcBef>
                  <a:spcPct val="0"/>
                </a:spcBef>
                <a:spcAft>
                  <a:spcPct val="15000"/>
                </a:spcAft>
              </a:pPr>
              <a:endParaRPr lang="en-US" sz="400" kern="1200" dirty="0"/>
            </a:p>
            <a:p>
              <a:pPr marL="0" lvl="2" algn="l" defTabSz="666750" rtl="0">
                <a:lnSpc>
                  <a:spcPct val="90000"/>
                </a:lnSpc>
                <a:spcBef>
                  <a:spcPct val="0"/>
                </a:spcBef>
                <a:spcAft>
                  <a:spcPct val="15000"/>
                </a:spcAft>
              </a:pPr>
              <a:r>
                <a:rPr lang="en-US" sz="1500" kern="1200" dirty="0"/>
                <a:t>Proof of either the 2-dose vaccination series </a:t>
              </a:r>
              <a:r>
                <a:rPr lang="en-US" sz="1500" b="1" i="1" kern="1200" dirty="0"/>
                <a:t>OR</a:t>
              </a:r>
              <a:r>
                <a:rPr lang="en-US" sz="1500" kern="1200" dirty="0"/>
                <a:t> proof of a titer showing positive immunity</a:t>
              </a:r>
            </a:p>
            <a:p>
              <a:pPr marL="0" lvl="2" algn="l" defTabSz="666750" rtl="0">
                <a:lnSpc>
                  <a:spcPct val="90000"/>
                </a:lnSpc>
                <a:spcBef>
                  <a:spcPct val="0"/>
                </a:spcBef>
                <a:spcAft>
                  <a:spcPct val="15000"/>
                </a:spcAft>
              </a:pPr>
              <a:endParaRPr lang="en-US" sz="400" kern="1200" dirty="0"/>
            </a:p>
            <a:p>
              <a:pPr marL="342900" lvl="3" indent="-114300" algn="l" defTabSz="666750" rtl="0">
                <a:lnSpc>
                  <a:spcPct val="90000"/>
                </a:lnSpc>
                <a:spcBef>
                  <a:spcPct val="0"/>
                </a:spcBef>
                <a:spcAft>
                  <a:spcPct val="15000"/>
                </a:spcAft>
                <a:buChar char="••"/>
              </a:pPr>
              <a:r>
                <a:rPr lang="en-US" sz="1200" kern="1200" dirty="0"/>
                <a:t>Both Varicella and MMR are 2-dose vaccination series; the 2 doses are given at least 4 weeks apart.  </a:t>
              </a:r>
            </a:p>
            <a:p>
              <a:pPr marL="342900" lvl="3" indent="-114300" algn="l" defTabSz="666750" rtl="0">
                <a:lnSpc>
                  <a:spcPct val="90000"/>
                </a:lnSpc>
                <a:spcBef>
                  <a:spcPct val="0"/>
                </a:spcBef>
                <a:spcAft>
                  <a:spcPct val="15000"/>
                </a:spcAft>
                <a:buChar char="••"/>
              </a:pPr>
              <a:r>
                <a:rPr lang="en-US" sz="1200" kern="1200" dirty="0"/>
                <a:t>If you wish to get a titer after receiving the 2 doses, you must wait a minimum of 4 weeks but ideally 6-8 weeks after your final dose.</a:t>
              </a:r>
            </a:p>
          </p:txBody>
        </p:sp>
        <p:sp>
          <p:nvSpPr>
            <p:cNvPr id="15" name="Freeform 14"/>
            <p:cNvSpPr/>
            <p:nvPr/>
          </p:nvSpPr>
          <p:spPr>
            <a:xfrm>
              <a:off x="6176771" y="1776717"/>
              <a:ext cx="2507456" cy="432000"/>
            </a:xfrm>
            <a:custGeom>
              <a:avLst/>
              <a:gdLst>
                <a:gd name="connsiteX0" fmla="*/ 0 w 2507456"/>
                <a:gd name="connsiteY0" fmla="*/ 0 h 432000"/>
                <a:gd name="connsiteX1" fmla="*/ 2507456 w 2507456"/>
                <a:gd name="connsiteY1" fmla="*/ 0 h 432000"/>
                <a:gd name="connsiteX2" fmla="*/ 2507456 w 2507456"/>
                <a:gd name="connsiteY2" fmla="*/ 432000 h 432000"/>
                <a:gd name="connsiteX3" fmla="*/ 0 w 2507456"/>
                <a:gd name="connsiteY3" fmla="*/ 432000 h 432000"/>
                <a:gd name="connsiteX4" fmla="*/ 0 w 2507456"/>
                <a:gd name="connsiteY4" fmla="*/ 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32000">
                  <a:moveTo>
                    <a:pt x="0" y="0"/>
                  </a:moveTo>
                  <a:lnTo>
                    <a:pt x="2507456" y="0"/>
                  </a:lnTo>
                  <a:lnTo>
                    <a:pt x="2507456" y="432000"/>
                  </a:lnTo>
                  <a:lnTo>
                    <a:pt x="0" y="4320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680" tIns="60960" rIns="106680" bIns="60960" numCol="1" spcCol="1270" anchor="ctr" anchorCtr="0">
              <a:noAutofit/>
            </a:bodyPr>
            <a:lstStyle/>
            <a:p>
              <a:pPr lvl="0" algn="ctr" defTabSz="666750" rtl="0">
                <a:lnSpc>
                  <a:spcPct val="90000"/>
                </a:lnSpc>
                <a:spcBef>
                  <a:spcPct val="0"/>
                </a:spcBef>
                <a:spcAft>
                  <a:spcPct val="35000"/>
                </a:spcAft>
              </a:pPr>
              <a:r>
                <a:rPr lang="en-US" sz="2000" u="sng" kern="1200" dirty="0"/>
                <a:t>Titer</a:t>
              </a:r>
              <a:r>
                <a:rPr lang="en-US" sz="2000" b="1" u="sng" kern="1200" dirty="0"/>
                <a:t> </a:t>
              </a:r>
              <a:r>
                <a:rPr lang="en-US" sz="2000" u="sng" kern="1200" dirty="0"/>
                <a:t>only</a:t>
              </a:r>
              <a:endParaRPr lang="en-US" sz="2000" kern="1200" dirty="0"/>
            </a:p>
          </p:txBody>
        </p:sp>
        <p:sp>
          <p:nvSpPr>
            <p:cNvPr id="16" name="Freeform 15"/>
            <p:cNvSpPr/>
            <p:nvPr/>
          </p:nvSpPr>
          <p:spPr>
            <a:xfrm>
              <a:off x="6176771" y="2208717"/>
              <a:ext cx="2507456" cy="4091765"/>
            </a:xfrm>
            <a:custGeom>
              <a:avLst/>
              <a:gdLst>
                <a:gd name="connsiteX0" fmla="*/ 0 w 2507456"/>
                <a:gd name="connsiteY0" fmla="*/ 0 h 4091765"/>
                <a:gd name="connsiteX1" fmla="*/ 2507456 w 2507456"/>
                <a:gd name="connsiteY1" fmla="*/ 0 h 4091765"/>
                <a:gd name="connsiteX2" fmla="*/ 2507456 w 2507456"/>
                <a:gd name="connsiteY2" fmla="*/ 4091765 h 4091765"/>
                <a:gd name="connsiteX3" fmla="*/ 0 w 2507456"/>
                <a:gd name="connsiteY3" fmla="*/ 4091765 h 4091765"/>
                <a:gd name="connsiteX4" fmla="*/ 0 w 2507456"/>
                <a:gd name="connsiteY4" fmla="*/ 0 h 409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091765">
                  <a:moveTo>
                    <a:pt x="0" y="0"/>
                  </a:moveTo>
                  <a:lnTo>
                    <a:pt x="2507456" y="0"/>
                  </a:lnTo>
                  <a:lnTo>
                    <a:pt x="2507456" y="4091765"/>
                  </a:lnTo>
                  <a:lnTo>
                    <a:pt x="0" y="4091765"/>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106680" bIns="120015" numCol="1" spcCol="1270" anchor="t" anchorCtr="0">
              <a:noAutofit/>
            </a:bodyPr>
            <a:lstStyle/>
            <a:p>
              <a:pPr marL="0" lvl="1" algn="ctr" defTabSz="666750" rtl="0">
                <a:lnSpc>
                  <a:spcPct val="90000"/>
                </a:lnSpc>
                <a:spcBef>
                  <a:spcPct val="0"/>
                </a:spcBef>
                <a:spcAft>
                  <a:spcPct val="15000"/>
                </a:spcAft>
              </a:pPr>
              <a:r>
                <a:rPr lang="en-US" b="1" kern="1200" dirty="0"/>
                <a:t>Hepatitis B</a:t>
              </a:r>
            </a:p>
            <a:p>
              <a:pPr marL="0" lvl="1" algn="ctr" defTabSz="666750" rtl="0">
                <a:lnSpc>
                  <a:spcPct val="90000"/>
                </a:lnSpc>
                <a:spcBef>
                  <a:spcPct val="0"/>
                </a:spcBef>
                <a:spcAft>
                  <a:spcPct val="15000"/>
                </a:spcAft>
              </a:pPr>
              <a:endParaRPr lang="en-US" sz="400" kern="1200" dirty="0"/>
            </a:p>
            <a:p>
              <a:pPr marL="0" lvl="2" algn="l" defTabSz="666750" rtl="0">
                <a:lnSpc>
                  <a:spcPct val="90000"/>
                </a:lnSpc>
                <a:spcBef>
                  <a:spcPct val="0"/>
                </a:spcBef>
                <a:spcAft>
                  <a:spcPct val="15000"/>
                </a:spcAft>
              </a:pPr>
              <a:r>
                <a:rPr lang="en-US" sz="1500" dirty="0"/>
                <a:t> Qualitative titers will be accepted; however Quantitative titers are preferred.</a:t>
              </a:r>
            </a:p>
            <a:p>
              <a:pPr marL="0" lvl="2" algn="l" defTabSz="666750" rtl="0">
                <a:lnSpc>
                  <a:spcPct val="90000"/>
                </a:lnSpc>
                <a:spcBef>
                  <a:spcPct val="0"/>
                </a:spcBef>
                <a:spcAft>
                  <a:spcPct val="15000"/>
                </a:spcAft>
              </a:pPr>
              <a:r>
                <a:rPr lang="en-US" sz="1500" dirty="0"/>
                <a:t>Quantitative titers need to be Surface AB IgG not AG, Core IgM or ACIF. </a:t>
              </a:r>
            </a:p>
            <a:p>
              <a:pPr marL="0" lvl="2" algn="l" defTabSz="666750" rtl="0">
                <a:lnSpc>
                  <a:spcPct val="90000"/>
                </a:lnSpc>
                <a:spcBef>
                  <a:spcPct val="0"/>
                </a:spcBef>
                <a:spcAft>
                  <a:spcPct val="15000"/>
                </a:spcAft>
              </a:pPr>
              <a:endParaRPr lang="en-US" sz="1500" dirty="0"/>
            </a:p>
            <a:p>
              <a:pPr marL="0" lvl="2" algn="l" defTabSz="666750" rtl="0">
                <a:lnSpc>
                  <a:spcPct val="90000"/>
                </a:lnSpc>
                <a:spcBef>
                  <a:spcPct val="0"/>
                </a:spcBef>
                <a:spcAft>
                  <a:spcPct val="15000"/>
                </a:spcAft>
              </a:pPr>
              <a:r>
                <a:rPr lang="en-US" sz="1500" dirty="0"/>
                <a:t>**If your Hep B titer indicates the need to repeat the vaccination series, you will have to re-titer 6-8 weeks after your last vaccination to show proof of immunity.</a:t>
              </a:r>
              <a:endParaRPr lang="en-US" sz="1500" kern="1200" dirty="0"/>
            </a:p>
          </p:txBody>
        </p:sp>
      </p:grpSp>
    </p:spTree>
    <p:extLst>
      <p:ext uri="{BB962C8B-B14F-4D97-AF65-F5344CB8AC3E}">
        <p14:creationId xmlns:p14="http://schemas.microsoft.com/office/powerpoint/2010/main" val="2952865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731" y="425640"/>
            <a:ext cx="8229600" cy="552450"/>
          </a:xfrm>
        </p:spPr>
        <p:txBody>
          <a:bodyPr>
            <a:normAutofit fontScale="90000"/>
            <a:scene3d>
              <a:camera prst="orthographicFront"/>
              <a:lightRig rig="threePt" dir="t"/>
            </a:scene3d>
            <a:sp3d extrusionH="57150">
              <a:bevelT w="38100" h="38100"/>
            </a:sp3d>
          </a:bodyPr>
          <a:lstStyle/>
          <a:p>
            <a:r>
              <a:rPr lang="en-US" spc="0" dirty="0">
                <a:ln w="0"/>
                <a:solidFill>
                  <a:schemeClr val="tx1"/>
                </a:solidFill>
                <a:effectLst>
                  <a:outerShdw blurRad="38100" dist="19050" dir="2700000" algn="tl" rotWithShape="0">
                    <a:schemeClr val="dk1">
                      <a:alpha val="40000"/>
                    </a:schemeClr>
                  </a:outerShdw>
                </a:effectLst>
              </a:rPr>
              <a:t>Titer Questions</a:t>
            </a:r>
          </a:p>
        </p:txBody>
      </p:sp>
      <p:sp>
        <p:nvSpPr>
          <p:cNvPr id="3" name="Content Placeholder 2"/>
          <p:cNvSpPr>
            <a:spLocks noGrp="1"/>
          </p:cNvSpPr>
          <p:nvPr>
            <p:ph idx="1"/>
          </p:nvPr>
        </p:nvSpPr>
        <p:spPr>
          <a:xfrm>
            <a:off x="457200" y="1143000"/>
            <a:ext cx="8229600" cy="5257800"/>
          </a:xfrm>
        </p:spPr>
        <p:txBody>
          <a:bodyPr>
            <a:normAutofit fontScale="92500" lnSpcReduction="10000"/>
          </a:bodyPr>
          <a:lstStyle/>
          <a:p>
            <a:pPr marL="0" lvl="1" indent="0">
              <a:buNone/>
            </a:pPr>
            <a:r>
              <a:rPr lang="en-US" sz="2100" dirty="0"/>
              <a:t>Why a </a:t>
            </a:r>
            <a:r>
              <a:rPr lang="en-US" sz="2100" u="sng" dirty="0"/>
              <a:t>quantitative</a:t>
            </a:r>
            <a:r>
              <a:rPr lang="en-US" sz="2100" dirty="0"/>
              <a:t> titer?</a:t>
            </a:r>
          </a:p>
          <a:p>
            <a:pPr marL="231775" lvl="1" indent="0">
              <a:buNone/>
            </a:pPr>
            <a:r>
              <a:rPr lang="en-US" sz="1425" dirty="0"/>
              <a:t>A quantitative titer will show the number result of your antibody count </a:t>
            </a:r>
            <a:r>
              <a:rPr lang="en-US" sz="1425" i="1" dirty="0"/>
              <a:t>and</a:t>
            </a:r>
            <a:r>
              <a:rPr lang="en-US" sz="1425" dirty="0"/>
              <a:t> a reference range to compare that number to. </a:t>
            </a:r>
          </a:p>
          <a:p>
            <a:pPr marL="573088" lvl="1" indent="-203200"/>
            <a:r>
              <a:rPr lang="en-US" sz="1425" dirty="0"/>
              <a:t>Example: result= 12, reference ranges: 0.0-9.9 = non-immune, 9.9 or above = immune.  Because your result is 12, you are considered immune.</a:t>
            </a:r>
          </a:p>
          <a:p>
            <a:pPr marL="231775" lvl="1" indent="1588" defTabSz="177800">
              <a:buNone/>
            </a:pPr>
            <a:r>
              <a:rPr lang="en-US" sz="1425" dirty="0"/>
              <a:t>A qualitative titer will only positive or negative.  If you are negative, you can’t be sure how many boosters you may need if you don’t know how far away your result is from the immune level. </a:t>
            </a:r>
          </a:p>
          <a:p>
            <a:pPr marL="0" lvl="1" indent="0">
              <a:buNone/>
              <a:tabLst>
                <a:tab pos="177404" algn="l"/>
              </a:tabLst>
            </a:pPr>
            <a:endParaRPr lang="en-US" sz="600" b="1" dirty="0"/>
          </a:p>
          <a:p>
            <a:pPr marL="0" indent="0">
              <a:buNone/>
            </a:pPr>
            <a:endParaRPr lang="en-US" sz="400" dirty="0"/>
          </a:p>
          <a:p>
            <a:pPr marL="0" indent="0">
              <a:buNone/>
            </a:pPr>
            <a:endParaRPr lang="en-US" sz="2100" dirty="0"/>
          </a:p>
          <a:p>
            <a:pPr marL="0" indent="0">
              <a:buNone/>
            </a:pPr>
            <a:r>
              <a:rPr lang="en-US" sz="2100" dirty="0"/>
              <a:t>How to Get Titers</a:t>
            </a:r>
          </a:p>
          <a:p>
            <a:pPr marL="0" indent="0">
              <a:buNone/>
            </a:pPr>
            <a:r>
              <a:rPr lang="en-US" dirty="0"/>
              <a:t>1</a:t>
            </a:r>
            <a:r>
              <a:rPr lang="en-US" b="1" dirty="0"/>
              <a:t>.  Obtain a lab order </a:t>
            </a:r>
            <a:r>
              <a:rPr lang="en-US" sz="1950" b="1" dirty="0"/>
              <a:t>	</a:t>
            </a:r>
          </a:p>
          <a:p>
            <a:pPr lvl="1"/>
            <a:r>
              <a:rPr lang="en-US" sz="1650" dirty="0"/>
              <a:t>You must have a written order from a provider to have titers drawn</a:t>
            </a:r>
            <a:r>
              <a:rPr lang="en-US" sz="1950" dirty="0"/>
              <a:t>:</a:t>
            </a:r>
          </a:p>
          <a:p>
            <a:pPr lvl="2"/>
            <a:r>
              <a:rPr lang="en-US" dirty="0"/>
              <a:t>You can go to your primary care provider, or if you don’t have one,</a:t>
            </a:r>
          </a:p>
          <a:p>
            <a:pPr lvl="2"/>
            <a:r>
              <a:rPr lang="en-US" dirty="0"/>
              <a:t>You may visit websites like schooltiters.com or requestatest.com (look for the “Immunity Panel” test) to have a lab order emailed to you</a:t>
            </a:r>
          </a:p>
          <a:p>
            <a:pPr marL="205740" lvl="1" indent="0">
              <a:buNone/>
            </a:pPr>
            <a:endParaRPr lang="en-US" sz="1950" dirty="0"/>
          </a:p>
          <a:p>
            <a:pPr marL="0" indent="0">
              <a:buNone/>
            </a:pPr>
            <a:r>
              <a:rPr lang="en-US" dirty="0"/>
              <a:t>2.  </a:t>
            </a:r>
            <a:r>
              <a:rPr lang="en-US" b="1" dirty="0"/>
              <a:t>Go to a lab to have blood drawn</a:t>
            </a:r>
          </a:p>
          <a:p>
            <a:pPr lvl="1"/>
            <a:r>
              <a:rPr lang="en-US" sz="1650" dirty="0"/>
              <a:t>Titers must be IgG titers. </a:t>
            </a:r>
          </a:p>
          <a:p>
            <a:pPr lvl="1"/>
            <a:r>
              <a:rPr lang="en-US" sz="1650" dirty="0"/>
              <a:t>Hepatitis B titer must be the </a:t>
            </a:r>
            <a:r>
              <a:rPr lang="en-US" sz="1650" u="sng" dirty="0"/>
              <a:t>surface antibody</a:t>
            </a:r>
            <a:r>
              <a:rPr lang="en-US" sz="1650" dirty="0"/>
              <a:t>.</a:t>
            </a:r>
          </a:p>
          <a:p>
            <a:pPr marL="0" indent="0">
              <a:buNone/>
            </a:pPr>
            <a:endParaRPr lang="en-US" dirty="0"/>
          </a:p>
        </p:txBody>
      </p:sp>
      <p:sp>
        <p:nvSpPr>
          <p:cNvPr id="4" name="Cloud Callout 3"/>
          <p:cNvSpPr/>
          <p:nvPr/>
        </p:nvSpPr>
        <p:spPr>
          <a:xfrm>
            <a:off x="5334000" y="4953000"/>
            <a:ext cx="3644900" cy="1447800"/>
          </a:xfrm>
          <a:prstGeom prst="cloudCallou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dirty="0">
                <a:solidFill>
                  <a:schemeClr val="tx1">
                    <a:lumMod val="85000"/>
                    <a:lumOff val="15000"/>
                  </a:schemeClr>
                </a:solidFill>
              </a:rPr>
              <a:t>Unsure if your titers fit the requirements? Email a copy to </a:t>
            </a:r>
            <a:r>
              <a:rPr lang="en-US" sz="1200" dirty="0">
                <a:solidFill>
                  <a:srgbClr val="FF0000"/>
                </a:solidFill>
              </a:rPr>
              <a:t>lday</a:t>
            </a:r>
            <a:r>
              <a:rPr lang="en-US" sz="1200" dirty="0">
                <a:solidFill>
                  <a:srgbClr val="FF0000"/>
                </a:solidFill>
                <a:hlinkClick r:id="rId2"/>
              </a:rPr>
              <a:t>@shastacollege.edu</a:t>
            </a:r>
            <a:r>
              <a:rPr lang="en-US" sz="1200" dirty="0">
                <a:solidFill>
                  <a:schemeClr val="tx1">
                    <a:lumMod val="85000"/>
                    <a:lumOff val="15000"/>
                  </a:schemeClr>
                </a:solidFill>
              </a:rPr>
              <a:t> for review.</a:t>
            </a:r>
            <a:r>
              <a:rPr lang="en-US" sz="1200" dirty="0"/>
              <a:t> </a:t>
            </a:r>
          </a:p>
        </p:txBody>
      </p:sp>
      <p:sp>
        <p:nvSpPr>
          <p:cNvPr id="6" name="Rounded Rectangle 5"/>
          <p:cNvSpPr/>
          <p:nvPr/>
        </p:nvSpPr>
        <p:spPr>
          <a:xfrm>
            <a:off x="527050" y="2743200"/>
            <a:ext cx="83058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indent="0" algn="ctr">
              <a:buNone/>
              <a:tabLst>
                <a:tab pos="177404" algn="l"/>
              </a:tabLst>
            </a:pPr>
            <a:r>
              <a:rPr lang="en-US" sz="1400" b="1" dirty="0">
                <a:ln w="0"/>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51163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Sample Titer Report</a:t>
            </a:r>
          </a:p>
        </p:txBody>
      </p:sp>
      <p:pic>
        <p:nvPicPr>
          <p:cNvPr id="7" name="Content Placeholder 6"/>
          <p:cNvPicPr>
            <a:picLocks noGrp="1" noChangeAspect="1"/>
          </p:cNvPicPr>
          <p:nvPr>
            <p:ph idx="1"/>
          </p:nvPr>
        </p:nvPicPr>
        <p:blipFill>
          <a:blip r:embed="rId2"/>
          <a:stretch>
            <a:fillRect/>
          </a:stretch>
        </p:blipFill>
        <p:spPr>
          <a:xfrm>
            <a:off x="3657600" y="533400"/>
            <a:ext cx="4664137" cy="5946775"/>
          </a:xfrm>
          <a:prstGeom prst="rect">
            <a:avLst/>
          </a:prstGeom>
        </p:spPr>
      </p:pic>
    </p:spTree>
    <p:extLst>
      <p:ext uri="{BB962C8B-B14F-4D97-AF65-F5344CB8AC3E}">
        <p14:creationId xmlns:p14="http://schemas.microsoft.com/office/powerpoint/2010/main" val="1943342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61386" y="709676"/>
            <a:ext cx="4219575" cy="609600"/>
          </a:xfrm>
          <a:prstGeom prst="rect">
            <a:avLst/>
          </a:prstGeom>
        </p:spPr>
        <p:txBody>
          <a:bodyPr vert="horz" wrap="square" lIns="0" tIns="0" rIns="0" bIns="0" rtlCol="0">
            <a:spAutoFit/>
          </a:bodyPr>
          <a:lstStyle/>
          <a:p>
            <a:pPr marL="12700">
              <a:lnSpc>
                <a:spcPct val="100000"/>
              </a:lnSpc>
            </a:pPr>
            <a:r>
              <a:rPr sz="4000" b="0" spc="-90" dirty="0">
                <a:latin typeface="Arial"/>
                <a:cs typeface="Arial"/>
              </a:rPr>
              <a:t>Contact</a:t>
            </a:r>
            <a:r>
              <a:rPr sz="4000" b="0" spc="-229" dirty="0">
                <a:latin typeface="Arial"/>
                <a:cs typeface="Arial"/>
              </a:rPr>
              <a:t> </a:t>
            </a:r>
            <a:r>
              <a:rPr sz="4000" b="0" spc="-105" dirty="0">
                <a:latin typeface="Arial"/>
                <a:cs typeface="Arial"/>
              </a:rPr>
              <a:t>Information</a:t>
            </a:r>
            <a:endParaRPr sz="4000">
              <a:latin typeface="Arial"/>
              <a:cs typeface="Arial"/>
            </a:endParaRPr>
          </a:p>
        </p:txBody>
      </p:sp>
      <p:sp>
        <p:nvSpPr>
          <p:cNvPr id="3" name="object 3"/>
          <p:cNvSpPr txBox="1"/>
          <p:nvPr/>
        </p:nvSpPr>
        <p:spPr>
          <a:xfrm>
            <a:off x="231140" y="1638808"/>
            <a:ext cx="8227059" cy="2877711"/>
          </a:xfrm>
          <a:prstGeom prst="rect">
            <a:avLst/>
          </a:prstGeom>
        </p:spPr>
        <p:txBody>
          <a:bodyPr vert="horz" wrap="square" lIns="0" tIns="0" rIns="0" bIns="0" rtlCol="0">
            <a:spAutoFit/>
          </a:bodyPr>
          <a:lstStyle/>
          <a:p>
            <a:pPr>
              <a:lnSpc>
                <a:spcPct val="100000"/>
              </a:lnSpc>
              <a:spcBef>
                <a:spcPts val="25"/>
              </a:spcBef>
              <a:buClr>
                <a:srgbClr val="94C600"/>
              </a:buClr>
            </a:pPr>
            <a:endParaRPr sz="2900" dirty="0">
              <a:latin typeface="Times New Roman"/>
              <a:cs typeface="Times New Roman"/>
            </a:endParaRPr>
          </a:p>
          <a:p>
            <a:pPr marL="195580" indent="-182880">
              <a:lnSpc>
                <a:spcPct val="100000"/>
              </a:lnSpc>
              <a:buClr>
                <a:srgbClr val="94C600"/>
              </a:buClr>
              <a:buSzPct val="85000"/>
              <a:buChar char="•"/>
              <a:tabLst>
                <a:tab pos="195580" algn="l"/>
              </a:tabLst>
            </a:pPr>
            <a:r>
              <a:rPr sz="2000" dirty="0">
                <a:latin typeface="Arial"/>
                <a:cs typeface="Arial"/>
              </a:rPr>
              <a:t>Lorraine Day, Student Services Specialist –</a:t>
            </a:r>
            <a:r>
              <a:rPr sz="2000" spc="-130" dirty="0">
                <a:latin typeface="Arial"/>
                <a:cs typeface="Arial"/>
              </a:rPr>
              <a:t> </a:t>
            </a:r>
            <a:r>
              <a:rPr sz="2000" u="heavy" dirty="0">
                <a:solidFill>
                  <a:srgbClr val="E68200"/>
                </a:solidFill>
                <a:latin typeface="Arial"/>
                <a:cs typeface="Arial"/>
                <a:hlinkClick r:id="rId2"/>
              </a:rPr>
              <a:t>lday@shastacollege.edu</a:t>
            </a:r>
            <a:endParaRPr sz="2000" dirty="0">
              <a:latin typeface="Arial"/>
              <a:cs typeface="Arial"/>
            </a:endParaRPr>
          </a:p>
          <a:p>
            <a:pPr>
              <a:lnSpc>
                <a:spcPct val="100000"/>
              </a:lnSpc>
              <a:spcBef>
                <a:spcPts val="25"/>
              </a:spcBef>
              <a:buClr>
                <a:srgbClr val="94C600"/>
              </a:buClr>
              <a:buFont typeface="Arial"/>
              <a:buChar char="•"/>
            </a:pPr>
            <a:endParaRPr sz="2900" dirty="0">
              <a:latin typeface="Times New Roman"/>
              <a:cs typeface="Times New Roman"/>
            </a:endParaRPr>
          </a:p>
          <a:p>
            <a:pPr marL="195580" indent="-182880">
              <a:lnSpc>
                <a:spcPct val="100000"/>
              </a:lnSpc>
              <a:buClr>
                <a:srgbClr val="94C600"/>
              </a:buClr>
              <a:buSzPct val="85000"/>
              <a:buChar char="•"/>
              <a:tabLst>
                <a:tab pos="195580" algn="l"/>
              </a:tabLst>
            </a:pPr>
            <a:r>
              <a:rPr sz="2000" dirty="0">
                <a:latin typeface="Arial"/>
                <a:cs typeface="Arial"/>
              </a:rPr>
              <a:t>Mindy Marlatt, Counselor –</a:t>
            </a:r>
            <a:r>
              <a:rPr sz="2000" spc="-114" dirty="0">
                <a:latin typeface="Arial"/>
                <a:cs typeface="Arial"/>
              </a:rPr>
              <a:t> </a:t>
            </a:r>
            <a:r>
              <a:rPr sz="2000" u="heavy" dirty="0">
                <a:solidFill>
                  <a:srgbClr val="E68200"/>
                </a:solidFill>
                <a:latin typeface="Arial"/>
                <a:cs typeface="Arial"/>
                <a:hlinkClick r:id="rId3"/>
              </a:rPr>
              <a:t>mmarlatt@shastacollege.edu</a:t>
            </a:r>
            <a:endParaRPr sz="2000" dirty="0">
              <a:latin typeface="Arial"/>
              <a:cs typeface="Arial"/>
            </a:endParaRPr>
          </a:p>
          <a:p>
            <a:pPr>
              <a:lnSpc>
                <a:spcPct val="100000"/>
              </a:lnSpc>
              <a:spcBef>
                <a:spcPts val="25"/>
              </a:spcBef>
              <a:buClr>
                <a:srgbClr val="94C600"/>
              </a:buClr>
              <a:buFont typeface="Arial"/>
              <a:buChar char="•"/>
            </a:pPr>
            <a:endParaRPr sz="2900" dirty="0">
              <a:latin typeface="Times New Roman"/>
              <a:cs typeface="Times New Roman"/>
            </a:endParaRPr>
          </a:p>
          <a:p>
            <a:pPr marL="195580" indent="-182880">
              <a:lnSpc>
                <a:spcPct val="100000"/>
              </a:lnSpc>
              <a:buClr>
                <a:srgbClr val="94C600"/>
              </a:buClr>
              <a:buSzPct val="85000"/>
              <a:buChar char="•"/>
              <a:tabLst>
                <a:tab pos="195580" algn="l"/>
              </a:tabLst>
            </a:pPr>
            <a:r>
              <a:rPr sz="2000" dirty="0">
                <a:latin typeface="Arial"/>
                <a:cs typeface="Arial"/>
              </a:rPr>
              <a:t>Robert </a:t>
            </a:r>
            <a:r>
              <a:rPr sz="2000" spc="-10" dirty="0">
                <a:latin typeface="Arial"/>
                <a:cs typeface="Arial"/>
              </a:rPr>
              <a:t>Waldren, </a:t>
            </a:r>
            <a:r>
              <a:rPr sz="2000" dirty="0">
                <a:latin typeface="Arial"/>
                <a:cs typeface="Arial"/>
              </a:rPr>
              <a:t>Counselor –</a:t>
            </a:r>
            <a:r>
              <a:rPr sz="2000" spc="-110" dirty="0">
                <a:latin typeface="Arial"/>
                <a:cs typeface="Arial"/>
              </a:rPr>
              <a:t> </a:t>
            </a:r>
            <a:r>
              <a:rPr sz="2000" u="heavy" dirty="0">
                <a:solidFill>
                  <a:srgbClr val="E68200"/>
                </a:solidFill>
                <a:latin typeface="Arial"/>
                <a:cs typeface="Arial"/>
                <a:hlinkClick r:id="rId4"/>
              </a:rPr>
              <a:t>rwaldren@shastacollege.edu</a:t>
            </a:r>
            <a:endParaRPr lang="en-US" sz="2000" u="heavy" dirty="0">
              <a:solidFill>
                <a:srgbClr val="E68200"/>
              </a:solidFill>
              <a:latin typeface="Arial"/>
              <a:cs typeface="Arial"/>
            </a:endParaRPr>
          </a:p>
          <a:p>
            <a:pPr marL="195580" indent="-182880">
              <a:lnSpc>
                <a:spcPct val="100000"/>
              </a:lnSpc>
              <a:buClr>
                <a:srgbClr val="94C600"/>
              </a:buClr>
              <a:buSzPct val="85000"/>
              <a:buChar char="•"/>
              <a:tabLst>
                <a:tab pos="195580" algn="l"/>
              </a:tabLst>
            </a:pPr>
            <a:endParaRPr lang="en-US" sz="2000" u="heavy" dirty="0">
              <a:solidFill>
                <a:srgbClr val="E68200"/>
              </a:solidFill>
              <a:latin typeface="Arial"/>
              <a:cs typeface="Arial"/>
            </a:endParaRPr>
          </a:p>
          <a:p>
            <a:pPr marL="195580" indent="-182880">
              <a:lnSpc>
                <a:spcPct val="100000"/>
              </a:lnSpc>
              <a:buClr>
                <a:srgbClr val="94C600"/>
              </a:buClr>
              <a:buSzPct val="85000"/>
              <a:buChar char="•"/>
              <a:tabLst>
                <a:tab pos="195580" algn="l"/>
              </a:tabLst>
            </a:pPr>
            <a:r>
              <a:rPr lang="en-US" sz="2000" dirty="0">
                <a:latin typeface="Arial"/>
                <a:cs typeface="Arial"/>
              </a:rPr>
              <a:t>Caroline Borg  - Counselor -   </a:t>
            </a:r>
            <a:r>
              <a:rPr lang="en-US" sz="2000" u="heavy" dirty="0">
                <a:solidFill>
                  <a:srgbClr val="E68200"/>
                </a:solidFill>
                <a:latin typeface="Arial"/>
                <a:cs typeface="Arial"/>
              </a:rPr>
              <a:t> cborg@shastacollege.edu</a:t>
            </a:r>
            <a:endParaRPr sz="200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1000"/>
            <a:ext cx="7848600" cy="2613025"/>
          </a:xfrm>
        </p:spPr>
        <p:txBody>
          <a:bodyPr/>
          <a:lstStyle/>
          <a:p>
            <a:r>
              <a:rPr lang="en-US" dirty="0"/>
              <a:t>SHASTA COLLEGE VOCATIONAL NURSING PROGRAM</a:t>
            </a:r>
          </a:p>
        </p:txBody>
      </p:sp>
      <p:sp>
        <p:nvSpPr>
          <p:cNvPr id="3" name="Subtitle 2"/>
          <p:cNvSpPr>
            <a:spLocks noGrp="1"/>
          </p:cNvSpPr>
          <p:nvPr>
            <p:ph type="subTitle" idx="1"/>
          </p:nvPr>
        </p:nvSpPr>
        <p:spPr>
          <a:xfrm>
            <a:off x="533400" y="3657600"/>
            <a:ext cx="8305800" cy="838200"/>
          </a:xfrm>
        </p:spPr>
        <p:txBody>
          <a:bodyPr>
            <a:noAutofit/>
          </a:bodyPr>
          <a:lstStyle/>
          <a:p>
            <a:r>
              <a:rPr lang="en-US" sz="4000" dirty="0"/>
              <a:t>Application Process</a:t>
            </a:r>
          </a:p>
          <a:p>
            <a:endParaRPr lang="en-US" sz="4000" dirty="0"/>
          </a:p>
          <a:p>
            <a:endParaRPr lang="en-US" sz="4000" dirty="0"/>
          </a:p>
          <a:p>
            <a:endParaRPr lang="en-US" sz="1200" dirty="0"/>
          </a:p>
          <a:p>
            <a:r>
              <a:rPr lang="en-US" sz="1200" dirty="0"/>
              <a:t>Lorraine Day</a:t>
            </a:r>
          </a:p>
          <a:p>
            <a:r>
              <a:rPr lang="en-US" sz="1200" dirty="0"/>
              <a:t>Mindy Marlatt</a:t>
            </a:r>
            <a:br>
              <a:rPr lang="en-US" sz="1200" dirty="0"/>
            </a:br>
            <a:r>
              <a:rPr lang="en-US" sz="1200" dirty="0"/>
              <a:t>8/3/2026</a:t>
            </a:r>
            <a:br>
              <a:rPr lang="en-US" dirty="0">
                <a:effectLst>
                  <a:outerShdw blurRad="38100" dist="38100" dir="2700000" algn="tl">
                    <a:srgbClr val="000000">
                      <a:alpha val="43137"/>
                    </a:srgbClr>
                  </a:outerShdw>
                </a:effectLst>
              </a:rPr>
            </a:br>
            <a:endParaRPr lang="en-US" sz="4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040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229600" cy="990600"/>
          </a:xfrm>
        </p:spPr>
        <p:txBody>
          <a:bodyPr/>
          <a:lstStyle/>
          <a:p>
            <a:r>
              <a:rPr lang="en-US" b="1" dirty="0"/>
              <a:t>Information Sessions</a:t>
            </a:r>
          </a:p>
        </p:txBody>
      </p:sp>
      <p:sp>
        <p:nvSpPr>
          <p:cNvPr id="3" name="Content Placeholder 2"/>
          <p:cNvSpPr>
            <a:spLocks noGrp="1"/>
          </p:cNvSpPr>
          <p:nvPr>
            <p:ph idx="1"/>
          </p:nvPr>
        </p:nvSpPr>
        <p:spPr>
          <a:xfrm>
            <a:off x="304800" y="1295400"/>
            <a:ext cx="8229600" cy="4876800"/>
          </a:xfrm>
        </p:spPr>
        <p:txBody>
          <a:bodyPr>
            <a:normAutofit/>
          </a:bodyPr>
          <a:lstStyle/>
          <a:p>
            <a:pPr marL="0" indent="0">
              <a:buNone/>
            </a:pPr>
            <a:r>
              <a:rPr lang="en-US" sz="2800" dirty="0"/>
              <a:t>Information sessions will be held twice a year; once in the spring and once in the fall. </a:t>
            </a:r>
          </a:p>
          <a:p>
            <a:pPr marL="0" indent="0">
              <a:buNone/>
            </a:pPr>
            <a:r>
              <a:rPr lang="en-US" sz="2800" dirty="0"/>
              <a:t> </a:t>
            </a:r>
          </a:p>
          <a:p>
            <a:pPr marL="0" indent="0">
              <a:buNone/>
            </a:pPr>
            <a:r>
              <a:rPr lang="en-US" sz="2800" dirty="0"/>
              <a:t>Application filing periods will open approximately one month after the Information Session.</a:t>
            </a:r>
          </a:p>
          <a:p>
            <a:pPr marL="0" indent="0">
              <a:buNone/>
            </a:pPr>
            <a:endParaRPr lang="en-US" sz="2800" dirty="0"/>
          </a:p>
          <a:p>
            <a:pPr marL="0" indent="0">
              <a:buNone/>
            </a:pPr>
            <a:r>
              <a:rPr lang="en-US" sz="2800" dirty="0"/>
              <a:t>Please visit the VN website </a:t>
            </a:r>
          </a:p>
          <a:p>
            <a:pPr marL="0" indent="0">
              <a:buNone/>
            </a:pPr>
            <a:r>
              <a:rPr lang="en-US" sz="2800" dirty="0"/>
              <a:t>for specific dates.	</a:t>
            </a:r>
          </a:p>
          <a:p>
            <a:pPr marL="0" indent="0">
              <a:buNone/>
            </a:pP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962400"/>
            <a:ext cx="3276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8323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229600" cy="990600"/>
          </a:xfrm>
        </p:spPr>
        <p:txBody>
          <a:bodyPr/>
          <a:lstStyle/>
          <a:p>
            <a:r>
              <a:rPr lang="en-US" b="1" dirty="0"/>
              <a:t>Applications</a:t>
            </a:r>
          </a:p>
        </p:txBody>
      </p:sp>
      <p:sp>
        <p:nvSpPr>
          <p:cNvPr id="3" name="Content Placeholder 2"/>
          <p:cNvSpPr>
            <a:spLocks noGrp="1"/>
          </p:cNvSpPr>
          <p:nvPr>
            <p:ph idx="1"/>
          </p:nvPr>
        </p:nvSpPr>
        <p:spPr>
          <a:xfrm>
            <a:off x="152400" y="1371600"/>
            <a:ext cx="8783383" cy="5334000"/>
          </a:xfrm>
        </p:spPr>
        <p:txBody>
          <a:bodyPr>
            <a:normAutofit/>
          </a:bodyPr>
          <a:lstStyle/>
          <a:p>
            <a:pPr marL="228600" indent="-228600">
              <a:tabLst>
                <a:tab pos="228600" algn="l"/>
              </a:tabLst>
            </a:pPr>
            <a:r>
              <a:rPr lang="en-US" dirty="0"/>
              <a:t>Applications for the Spring 2027 filing                                    period are now available at 	   </a:t>
            </a:r>
            <a:r>
              <a:rPr lang="en-US" dirty="0">
                <a:hlinkClick r:id="rId2"/>
              </a:rPr>
              <a:t>www.shastacollege.edu/hsup</a:t>
            </a:r>
            <a:r>
              <a:rPr lang="en-US" dirty="0"/>
              <a:t> under 			      “Forms &amp; Packets”</a:t>
            </a:r>
          </a:p>
          <a:p>
            <a:endParaRPr lang="en-US" sz="1800" b="1" dirty="0"/>
          </a:p>
          <a:p>
            <a:r>
              <a:rPr lang="en-US" dirty="0"/>
              <a:t>Application filing period:</a:t>
            </a:r>
            <a:br>
              <a:rPr lang="en-US" dirty="0"/>
            </a:br>
            <a:r>
              <a:rPr lang="en-US" dirty="0"/>
              <a:t>September 8  through September 28,2026 at </a:t>
            </a:r>
            <a:r>
              <a:rPr lang="en-US" b="1" dirty="0"/>
              <a:t>4pm</a:t>
            </a:r>
          </a:p>
          <a:p>
            <a:pPr lvl="1"/>
            <a:r>
              <a:rPr lang="en-US" dirty="0"/>
              <a:t>Applications will be time stamped as they are received.</a:t>
            </a:r>
          </a:p>
          <a:p>
            <a:pPr lvl="2"/>
            <a:r>
              <a:rPr lang="en-US" dirty="0"/>
              <a:t>All packets turned in on a given day will receive a log-in number.</a:t>
            </a:r>
          </a:p>
          <a:p>
            <a:pPr lvl="1"/>
            <a:r>
              <a:rPr lang="en-US" dirty="0"/>
              <a:t>Applications are accepted in-person or via mail.</a:t>
            </a:r>
          </a:p>
          <a:p>
            <a:pPr lvl="2"/>
            <a:r>
              <a:rPr lang="en-US" i="1" dirty="0"/>
              <a:t>Mailed applications must be postmarked </a:t>
            </a:r>
            <a:r>
              <a:rPr lang="en-US" b="1" i="1" dirty="0"/>
              <a:t>within</a:t>
            </a:r>
            <a:r>
              <a:rPr lang="en-US" i="1" dirty="0"/>
              <a:t> the application period.</a:t>
            </a:r>
          </a:p>
          <a:p>
            <a:pPr lvl="2"/>
            <a:endParaRPr lang="en-US" i="1" dirty="0"/>
          </a:p>
          <a:p>
            <a:r>
              <a:rPr lang="en-US" dirty="0"/>
              <a:t>Eligible students will be notified of their working list number or program invitation by October 30th.</a:t>
            </a:r>
          </a:p>
          <a:p>
            <a:pPr lvl="1"/>
            <a:endParaRPr lang="en-US" i="1" dirty="0">
              <a:effectLst>
                <a:outerShdw blurRad="38100" dist="38100" dir="2700000" algn="tl">
                  <a:srgbClr val="000000">
                    <a:alpha val="43137"/>
                  </a:srgbClr>
                </a:outerShdw>
              </a:effectLst>
            </a:endParaRPr>
          </a:p>
          <a:p>
            <a:pPr lvl="1"/>
            <a:endParaRPr lang="en-US" i="1" dirty="0">
              <a:effectLst>
                <a:outerShdw blurRad="38100" dist="38100" dir="2700000" algn="tl">
                  <a:srgbClr val="000000">
                    <a:alpha val="43137"/>
                  </a:srgbClr>
                </a:outerShdw>
              </a:effectLst>
            </a:endParaRPr>
          </a:p>
          <a:p>
            <a:pPr lvl="1"/>
            <a:endParaRPr lang="en-US" i="1" dirty="0">
              <a:effectLst>
                <a:outerShdw blurRad="38100" dist="38100" dir="2700000" algn="tl">
                  <a:srgbClr val="000000">
                    <a:alpha val="43137"/>
                  </a:srgbClr>
                </a:outerShdw>
              </a:effectLst>
            </a:endParaRPr>
          </a:p>
        </p:txBody>
      </p:sp>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715000" y="533400"/>
            <a:ext cx="3408485" cy="243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8445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Program Start Dates</a:t>
            </a:r>
          </a:p>
        </p:txBody>
      </p:sp>
      <p:sp>
        <p:nvSpPr>
          <p:cNvPr id="3" name="Content Placeholder 2"/>
          <p:cNvSpPr>
            <a:spLocks noGrp="1"/>
          </p:cNvSpPr>
          <p:nvPr>
            <p:ph idx="1"/>
          </p:nvPr>
        </p:nvSpPr>
        <p:spPr>
          <a:xfrm>
            <a:off x="457200" y="1447800"/>
            <a:ext cx="8229600" cy="5029200"/>
          </a:xfrm>
        </p:spPr>
        <p:txBody>
          <a:bodyPr/>
          <a:lstStyle/>
          <a:p>
            <a:r>
              <a:rPr lang="en-US" dirty="0"/>
              <a:t>The next VN cohort will start the in Spring 2027</a:t>
            </a:r>
          </a:p>
          <a:p>
            <a:pPr lvl="1"/>
            <a:r>
              <a:rPr lang="en-US" dirty="0"/>
              <a:t>Formal Program invitations for Spring 2027 will be sent out in October.</a:t>
            </a:r>
          </a:p>
          <a:p>
            <a:pPr marL="274320" lvl="1" indent="0">
              <a:buNone/>
            </a:pPr>
            <a:r>
              <a:rPr lang="en-US" dirty="0"/>
              <a:t>  </a:t>
            </a:r>
          </a:p>
          <a:p>
            <a:pPr marL="274320" lvl="1" indent="0">
              <a:buNone/>
            </a:pPr>
            <a:endParaRPr lang="en-US" dirty="0"/>
          </a:p>
          <a:p>
            <a:pPr marL="274320" lvl="1" indent="0">
              <a:buNone/>
            </a:pPr>
            <a:endParaRPr lang="en-US" dirty="0"/>
          </a:p>
        </p:txBody>
      </p:sp>
      <p:pic>
        <p:nvPicPr>
          <p:cNvPr id="7" name="Picture 6" descr="I Love You More Than Carrots: Happy Nurse's Week and Oncology Nursing Month!"/>
          <p:cNvPicPr>
            <a:picLocks noChangeAspect="1"/>
          </p:cNvPicPr>
          <p:nvPr/>
        </p:nvPicPr>
        <p:blipFill rotWithShape="1">
          <a:blip r:embed="rId2">
            <a:extLst>
              <a:ext uri="{28A0092B-C50C-407E-A947-70E740481C1C}">
                <a14:useLocalDpi xmlns:a14="http://schemas.microsoft.com/office/drawing/2010/main" val="0"/>
              </a:ext>
            </a:extLst>
          </a:blip>
          <a:srcRect l="6842" r="29869"/>
          <a:stretch/>
        </p:blipFill>
        <p:spPr>
          <a:xfrm>
            <a:off x="5638800" y="2743200"/>
            <a:ext cx="2412847" cy="3427689"/>
          </a:xfrm>
          <a:prstGeom prst="rect">
            <a:avLst/>
          </a:prstGeom>
        </p:spPr>
      </p:pic>
    </p:spTree>
    <p:extLst>
      <p:ext uri="{BB962C8B-B14F-4D97-AF65-F5344CB8AC3E}">
        <p14:creationId xmlns:p14="http://schemas.microsoft.com/office/powerpoint/2010/main" val="2709295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p>
            <a:r>
              <a:rPr lang="en-US" b="1" dirty="0"/>
              <a:t>Make a Counseling Appointment</a:t>
            </a:r>
          </a:p>
        </p:txBody>
      </p:sp>
      <p:sp>
        <p:nvSpPr>
          <p:cNvPr id="3" name="Content Placeholder 2"/>
          <p:cNvSpPr>
            <a:spLocks noGrp="1"/>
          </p:cNvSpPr>
          <p:nvPr>
            <p:ph idx="1"/>
          </p:nvPr>
        </p:nvSpPr>
        <p:spPr>
          <a:xfrm>
            <a:off x="457200" y="1371600"/>
            <a:ext cx="8458200" cy="5334000"/>
          </a:xfrm>
        </p:spPr>
        <p:txBody>
          <a:bodyPr>
            <a:normAutofit lnSpcReduction="10000"/>
          </a:bodyPr>
          <a:lstStyle/>
          <a:p>
            <a:r>
              <a:rPr lang="en-US" i="1" dirty="0"/>
              <a:t>Melinda Marlatt (</a:t>
            </a:r>
            <a:r>
              <a:rPr lang="en-US" i="1" dirty="0">
                <a:hlinkClick r:id="rId2"/>
              </a:rPr>
              <a:t>mmarlatt@shastacollege.edu</a:t>
            </a:r>
            <a:r>
              <a:rPr lang="en-US" i="1" dirty="0"/>
              <a:t>) </a:t>
            </a:r>
          </a:p>
          <a:p>
            <a:r>
              <a:rPr lang="en-US" i="1" dirty="0"/>
              <a:t>Robert Waldren (</a:t>
            </a:r>
            <a:r>
              <a:rPr lang="en-US" i="1" dirty="0">
                <a:hlinkClick r:id="rId3"/>
              </a:rPr>
              <a:t>rwaldren@shastacollege.edu</a:t>
            </a:r>
            <a:r>
              <a:rPr lang="en-US" i="1" dirty="0"/>
              <a:t>) </a:t>
            </a:r>
          </a:p>
          <a:p>
            <a:r>
              <a:rPr lang="en-US" i="1" dirty="0"/>
              <a:t>Dr. Carolyn Borg (</a:t>
            </a:r>
            <a:r>
              <a:rPr lang="en-US" i="1" dirty="0">
                <a:solidFill>
                  <a:schemeClr val="accent6">
                    <a:lumMod val="75000"/>
                  </a:schemeClr>
                </a:solidFill>
              </a:rPr>
              <a:t>cborg@shastacollege.edu</a:t>
            </a:r>
            <a:r>
              <a:rPr lang="en-US" i="1" dirty="0"/>
              <a:t>)</a:t>
            </a:r>
          </a:p>
          <a:p>
            <a:endParaRPr lang="en-US" dirty="0"/>
          </a:p>
          <a:p>
            <a:r>
              <a:rPr lang="en-US" dirty="0"/>
              <a:t>In order to schedule an appointment, you </a:t>
            </a:r>
            <a:r>
              <a:rPr lang="en-US" b="1" dirty="0"/>
              <a:t>MUST</a:t>
            </a:r>
            <a:r>
              <a:rPr lang="en-US" dirty="0"/>
              <a:t> have a Shasta College student ID number.</a:t>
            </a:r>
          </a:p>
          <a:p>
            <a:pPr lvl="2"/>
            <a:r>
              <a:rPr lang="en-US" dirty="0"/>
              <a:t>To obtain a Shasta College student ID number, you will need to apply for admission with Shasta College</a:t>
            </a:r>
          </a:p>
          <a:p>
            <a:pPr marL="0" indent="0">
              <a:buNone/>
            </a:pPr>
            <a:endParaRPr lang="en-US" i="1" dirty="0"/>
          </a:p>
          <a:p>
            <a:r>
              <a:rPr lang="en-US" dirty="0"/>
              <a:t>To schedule an appointment, call (530) 339-3600 or go online</a:t>
            </a:r>
          </a:p>
          <a:p>
            <a:pPr lvl="3"/>
            <a:r>
              <a:rPr lang="en-US" dirty="0"/>
              <a:t>Go to Shasta college web site.</a:t>
            </a:r>
          </a:p>
          <a:p>
            <a:pPr lvl="3"/>
            <a:r>
              <a:rPr lang="en-US" dirty="0"/>
              <a:t>Search for counseling</a:t>
            </a:r>
          </a:p>
          <a:p>
            <a:pPr lvl="3"/>
            <a:r>
              <a:rPr lang="en-US" dirty="0"/>
              <a:t>On the left side of the screen, click on “Counseling Appointments” </a:t>
            </a:r>
          </a:p>
          <a:p>
            <a:pPr lvl="3"/>
            <a:r>
              <a:rPr lang="en-US" dirty="0"/>
              <a:t>Click on “Schedule Appointment” for Health Sciences</a:t>
            </a:r>
          </a:p>
        </p:txBody>
      </p:sp>
    </p:spTree>
    <p:extLst>
      <p:ext uri="{BB962C8B-B14F-4D97-AF65-F5344CB8AC3E}">
        <p14:creationId xmlns:p14="http://schemas.microsoft.com/office/powerpoint/2010/main" val="3837270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036" y="381000"/>
            <a:ext cx="8229600" cy="838200"/>
          </a:xfrm>
        </p:spPr>
        <p:txBody>
          <a:bodyPr>
            <a:normAutofit/>
          </a:bodyPr>
          <a:lstStyle/>
          <a:p>
            <a:r>
              <a:rPr lang="en-US" b="1" dirty="0"/>
              <a:t>VN Requirements</a:t>
            </a:r>
          </a:p>
        </p:txBody>
      </p:sp>
      <p:sp>
        <p:nvSpPr>
          <p:cNvPr id="3" name="Content Placeholder 2"/>
          <p:cNvSpPr>
            <a:spLocks noGrp="1"/>
          </p:cNvSpPr>
          <p:nvPr>
            <p:ph idx="1"/>
          </p:nvPr>
        </p:nvSpPr>
        <p:spPr>
          <a:xfrm>
            <a:off x="443345" y="1251526"/>
            <a:ext cx="8229600" cy="5454073"/>
          </a:xfrm>
        </p:spPr>
        <p:txBody>
          <a:bodyPr>
            <a:normAutofit fontScale="55000" lnSpcReduction="20000"/>
          </a:bodyPr>
          <a:lstStyle/>
          <a:p>
            <a:r>
              <a:rPr lang="en-US" sz="3800" b="1" dirty="0"/>
              <a:t>Complete high school or equivalent</a:t>
            </a:r>
          </a:p>
          <a:p>
            <a:pPr lvl="1"/>
            <a:r>
              <a:rPr lang="en-US" sz="3300" dirty="0"/>
              <a:t>Must submit official* transcript</a:t>
            </a:r>
          </a:p>
          <a:p>
            <a:endParaRPr lang="en-US" sz="2600" b="1" dirty="0"/>
          </a:p>
          <a:p>
            <a:r>
              <a:rPr lang="en-US" sz="3800" b="1" dirty="0"/>
              <a:t>Complete Prerequisite Requirements</a:t>
            </a:r>
          </a:p>
          <a:p>
            <a:pPr lvl="1"/>
            <a:r>
              <a:rPr lang="en-US" sz="3300" dirty="0"/>
              <a:t>Must submit official* transcript </a:t>
            </a:r>
            <a:r>
              <a:rPr lang="en-US" sz="3300" i="1" dirty="0"/>
              <a:t>except for Shasta College</a:t>
            </a:r>
          </a:p>
          <a:p>
            <a:pPr lvl="1"/>
            <a:r>
              <a:rPr lang="en-US" sz="2900" dirty="0"/>
              <a:t>Prerequisite courses must be completed with a grade of “C” or better in each course.  BIOL 6 will be accepted as an online course at this time.</a:t>
            </a:r>
            <a:endParaRPr lang="en-US" sz="2900" i="1" dirty="0"/>
          </a:p>
          <a:p>
            <a:pPr marL="628650" indent="-182563"/>
            <a:r>
              <a:rPr lang="en-US" dirty="0"/>
              <a:t>NUTR 25 - Nutrition 3</a:t>
            </a:r>
          </a:p>
          <a:p>
            <a:pPr marL="628650" indent="-182563"/>
            <a:r>
              <a:rPr lang="en-US" dirty="0"/>
              <a:t>PSYC 1A - General Psychology </a:t>
            </a:r>
            <a:r>
              <a:rPr lang="en-US" b="1" u="sng" dirty="0"/>
              <a:t>OR</a:t>
            </a:r>
            <a:r>
              <a:rPr lang="en-US" dirty="0"/>
              <a:t> PSYC 14 - Psychology of Personal and Social Adjustment 3</a:t>
            </a:r>
          </a:p>
          <a:p>
            <a:pPr marL="628650" indent="-182563"/>
            <a:r>
              <a:rPr lang="en-US" dirty="0"/>
              <a:t>BIOL 5* – Human Biology</a:t>
            </a:r>
          </a:p>
          <a:p>
            <a:pPr marL="628650" indent="-182563"/>
            <a:r>
              <a:rPr lang="en-US" dirty="0"/>
              <a:t>BIOL 6* - Human Biology Lab 1</a:t>
            </a:r>
          </a:p>
          <a:p>
            <a:pPr marL="803275" lvl="1" indent="-119063"/>
            <a:r>
              <a:rPr lang="en-US" dirty="0"/>
              <a:t>*Anatomy &amp; Physiology may be substituted for BIOL 5 &amp; BIOL 6</a:t>
            </a:r>
          </a:p>
          <a:p>
            <a:pPr marL="111125" lvl="0" indent="-111125">
              <a:buNone/>
            </a:pPr>
            <a:endParaRPr lang="en-US" sz="2500" dirty="0"/>
          </a:p>
          <a:p>
            <a:pPr marL="111125" lvl="0" indent="-111125">
              <a:buNone/>
            </a:pPr>
            <a:r>
              <a:rPr lang="en-US" sz="2900" dirty="0"/>
              <a:t>*OFFICIAL RECORDS/TRANSCRIPTS are those that have been issued by another educational institution.</a:t>
            </a:r>
          </a:p>
          <a:p>
            <a:pPr lvl="1"/>
            <a:r>
              <a:rPr lang="en-US" sz="2500" dirty="0"/>
              <a:t>Physical transcripts must be submitted in your sealed application packet. </a:t>
            </a:r>
            <a:r>
              <a:rPr lang="en-US" sz="2500" b="1" dirty="0"/>
              <a:t>DO NOT SUBMIT PHYSICAL TRANSCRIPTS TO ADMISSIONS &amp; RECORDS</a:t>
            </a:r>
            <a:r>
              <a:rPr lang="en-US" sz="2500" dirty="0"/>
              <a:t>.  Transcripts must be in a sealed envelope and remain unopened in order to be considered official. </a:t>
            </a:r>
            <a:r>
              <a:rPr lang="en-US" sz="2500" b="1" dirty="0"/>
              <a:t>DO NOT OPEN</a:t>
            </a:r>
            <a:r>
              <a:rPr lang="en-US" sz="2500" dirty="0"/>
              <a:t>.  If an envelope has been opened (seal broken) prior to putting it in your application packet, it cannot be accepted for the purpose of application to the VN Program.  </a:t>
            </a:r>
          </a:p>
          <a:p>
            <a:pPr lvl="1"/>
            <a:r>
              <a:rPr lang="en-US" sz="2500" dirty="0"/>
              <a:t>Electronic transcripts must be sent to </a:t>
            </a:r>
            <a:r>
              <a:rPr lang="en-US" sz="2500" u="sng" dirty="0">
                <a:hlinkClick r:id="rId2"/>
              </a:rPr>
              <a:t>admissions@shastacollege.edu</a:t>
            </a:r>
            <a:r>
              <a:rPr lang="en-US" sz="2500" dirty="0"/>
              <a:t>, and you must include a copy of the receipt from your transcript request transaction with your application packet.</a:t>
            </a:r>
          </a:p>
        </p:txBody>
      </p:sp>
      <p:pic>
        <p:nvPicPr>
          <p:cNvPr id="7170" name="Picture 2" descr="C:\Users\lthomas\Pictures\Photos\20151014_093950_resized.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063672" y="348673"/>
            <a:ext cx="2606964" cy="195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17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EDBEA-745A-33EB-C083-B2523B7867C8}"/>
              </a:ext>
            </a:extLst>
          </p:cNvPr>
          <p:cNvSpPr>
            <a:spLocks noGrp="1"/>
          </p:cNvSpPr>
          <p:nvPr>
            <p:ph type="title"/>
          </p:nvPr>
        </p:nvSpPr>
        <p:spPr/>
        <p:txBody>
          <a:bodyPr>
            <a:normAutofit fontScale="90000"/>
          </a:bodyPr>
          <a:lstStyle/>
          <a:p>
            <a:r>
              <a:rPr lang="en-US" b="1" dirty="0"/>
              <a:t>In-Progress Pre-Requisite Courses</a:t>
            </a:r>
            <a:r>
              <a:rPr lang="en-US" dirty="0"/>
              <a:t>	</a:t>
            </a:r>
          </a:p>
        </p:txBody>
      </p:sp>
      <p:sp>
        <p:nvSpPr>
          <p:cNvPr id="3" name="Content Placeholder 2">
            <a:extLst>
              <a:ext uri="{FF2B5EF4-FFF2-40B4-BE49-F238E27FC236}">
                <a16:creationId xmlns:a16="http://schemas.microsoft.com/office/drawing/2014/main" id="{0E1D7965-4CEF-D10C-0C40-103306FC45C1}"/>
              </a:ext>
            </a:extLst>
          </p:cNvPr>
          <p:cNvSpPr>
            <a:spLocks noGrp="1"/>
          </p:cNvSpPr>
          <p:nvPr>
            <p:ph idx="1"/>
          </p:nvPr>
        </p:nvSpPr>
        <p:spPr/>
        <p:txBody>
          <a:bodyPr>
            <a:normAutofit/>
          </a:bodyPr>
          <a:lstStyle/>
          <a:p>
            <a:r>
              <a:rPr lang="en-US" dirty="0"/>
              <a:t>We will accept courses in progress for this application period. </a:t>
            </a:r>
          </a:p>
          <a:p>
            <a:r>
              <a:rPr lang="en-US" dirty="0"/>
              <a:t>Applicants will need to complete and pass pre-requisite courses prior to entering the program.</a:t>
            </a:r>
          </a:p>
        </p:txBody>
      </p:sp>
    </p:spTree>
    <p:extLst>
      <p:ext uri="{BB962C8B-B14F-4D97-AF65-F5344CB8AC3E}">
        <p14:creationId xmlns:p14="http://schemas.microsoft.com/office/powerpoint/2010/main" val="3877208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VN Requirements continued</a:t>
            </a:r>
          </a:p>
        </p:txBody>
      </p:sp>
      <p:sp>
        <p:nvSpPr>
          <p:cNvPr id="3" name="Content Placeholder 2"/>
          <p:cNvSpPr>
            <a:spLocks noGrp="1"/>
          </p:cNvSpPr>
          <p:nvPr>
            <p:ph idx="1"/>
          </p:nvPr>
        </p:nvSpPr>
        <p:spPr>
          <a:xfrm>
            <a:off x="457200" y="1524000"/>
            <a:ext cx="8229600" cy="4953000"/>
          </a:xfrm>
        </p:spPr>
        <p:txBody>
          <a:bodyPr>
            <a:normAutofit fontScale="62500" lnSpcReduction="20000"/>
          </a:bodyPr>
          <a:lstStyle/>
          <a:p>
            <a:r>
              <a:rPr lang="en-US" sz="3800" b="1" dirty="0"/>
              <a:t>Complete one of the following types of skills experience:</a:t>
            </a:r>
          </a:p>
          <a:p>
            <a:pPr lvl="1">
              <a:lnSpc>
                <a:spcPct val="120000"/>
              </a:lnSpc>
            </a:pPr>
            <a:r>
              <a:rPr lang="en-US" sz="2900" dirty="0"/>
              <a:t>A​ current Certified Nurse Assistant certificate (CNA). Those students who have a CNA from another state should </a:t>
            </a:r>
            <a:r>
              <a:rPr lang="en-US" sz="2900" b="1" u="sng" dirty="0">
                <a:hlinkClick r:id="rId2"/>
              </a:rPr>
              <a:t>apply for a California CNA</a:t>
            </a:r>
            <a:r>
              <a:rPr lang="en-US" sz="2900" dirty="0"/>
              <a:t>. This must be current at the time of application.</a:t>
            </a:r>
          </a:p>
          <a:p>
            <a:pPr lvl="1">
              <a:lnSpc>
                <a:spcPct val="120000"/>
              </a:lnSpc>
            </a:pPr>
            <a:endParaRPr lang="en-US" sz="1500" dirty="0"/>
          </a:p>
          <a:p>
            <a:pPr lvl="1">
              <a:lnSpc>
                <a:spcPct val="120000"/>
              </a:lnSpc>
            </a:pPr>
            <a:r>
              <a:rPr lang="en-US" sz="2900" dirty="0"/>
              <a:t>A copy of your Shasta College Medical Assisting certificate that was issued within the last 3 years.</a:t>
            </a:r>
          </a:p>
          <a:p>
            <a:pPr lvl="1"/>
            <a:endParaRPr lang="en-US" sz="1500" dirty="0"/>
          </a:p>
          <a:p>
            <a:pPr lvl="1">
              <a:lnSpc>
                <a:spcPct val="120000"/>
              </a:lnSpc>
            </a:pPr>
            <a:r>
              <a:rPr lang="en-US" sz="2900" dirty="0"/>
              <a:t>A completed Work Experience Verification Form </a:t>
            </a:r>
            <a:r>
              <a:rPr lang="en-US" sz="2900" b="1" u="sng" dirty="0"/>
              <a:t>and</a:t>
            </a:r>
            <a:r>
              <a:rPr lang="en-US" sz="2900" dirty="0"/>
              <a:t> supporting letter showing employment with healthcare experience (&gt;200 hours, with direct human care/contact, within the last 3 years). Clerical positions such as medical scribe, patient registration, and reception are non-direct human care/contact and therefore do not meet the Work Experience requirement.</a:t>
            </a:r>
          </a:p>
          <a:p>
            <a:pPr marL="274320" lvl="1" indent="0">
              <a:buNone/>
            </a:pPr>
            <a:r>
              <a:rPr lang="en-US" sz="1800" dirty="0"/>
              <a:t>	</a:t>
            </a:r>
          </a:p>
          <a:p>
            <a:r>
              <a:rPr lang="en-US" sz="3800" b="1" dirty="0"/>
              <a:t>Complete all required Clinical Requirements (immunizations or titers)</a:t>
            </a:r>
          </a:p>
          <a:p>
            <a:endParaRPr lang="en-US" dirty="0"/>
          </a:p>
        </p:txBody>
      </p:sp>
    </p:spTree>
    <p:extLst>
      <p:ext uri="{BB962C8B-B14F-4D97-AF65-F5344CB8AC3E}">
        <p14:creationId xmlns:p14="http://schemas.microsoft.com/office/powerpoint/2010/main" val="595041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2479</TotalTime>
  <Words>1265</Words>
  <Application>Microsoft Office PowerPoint</Application>
  <PresentationFormat>On-screen Show (4:3)</PresentationFormat>
  <Paragraphs>141</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Bradley Hand ITC</vt:lpstr>
      <vt:lpstr>Calibri</vt:lpstr>
      <vt:lpstr>Times New Roman</vt:lpstr>
      <vt:lpstr>Clarity</vt:lpstr>
      <vt:lpstr>Welcome to the Shasta College Health Sciences Division!</vt:lpstr>
      <vt:lpstr>SHASTA COLLEGE VOCATIONAL NURSING PROGRAM</vt:lpstr>
      <vt:lpstr>Information Sessions</vt:lpstr>
      <vt:lpstr>Applications</vt:lpstr>
      <vt:lpstr>Program Start Dates</vt:lpstr>
      <vt:lpstr>Make a Counseling Appointment</vt:lpstr>
      <vt:lpstr>VN Requirements</vt:lpstr>
      <vt:lpstr>In-Progress Pre-Requisite Courses </vt:lpstr>
      <vt:lpstr>VN Requirements continued</vt:lpstr>
      <vt:lpstr>Why Do You Need Clinical Requirements?</vt:lpstr>
      <vt:lpstr>What’s Required for Application?</vt:lpstr>
      <vt:lpstr>Titer Questions</vt:lpstr>
      <vt:lpstr>Sample Titer Report</vt:lpstr>
      <vt:lpstr>Contact Information</vt:lpstr>
    </vt:vector>
  </TitlesOfParts>
  <Company>Shasta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SHASTA COLLEGE ASSOICATE DEGREE NURSING PROGRAM</dc:title>
  <dc:creator>Thomas, Linda</dc:creator>
  <cp:lastModifiedBy>Day, Lorraine</cp:lastModifiedBy>
  <cp:revision>149</cp:revision>
  <cp:lastPrinted>2018-09-17T16:46:46Z</cp:lastPrinted>
  <dcterms:created xsi:type="dcterms:W3CDTF">2017-12-06T14:37:16Z</dcterms:created>
  <dcterms:modified xsi:type="dcterms:W3CDTF">2026-07-24T17:23:34Z</dcterms:modified>
</cp:coreProperties>
</file>