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41"/>
  </p:notesMasterIdLst>
  <p:handoutMasterIdLst>
    <p:handoutMasterId r:id="rId42"/>
  </p:handoutMasterIdLst>
  <p:sldIdLst>
    <p:sldId id="368" r:id="rId5"/>
    <p:sldId id="353" r:id="rId6"/>
    <p:sldId id="355" r:id="rId7"/>
    <p:sldId id="356" r:id="rId8"/>
    <p:sldId id="369" r:id="rId9"/>
    <p:sldId id="370" r:id="rId10"/>
    <p:sldId id="371" r:id="rId11"/>
    <p:sldId id="357" r:id="rId12"/>
    <p:sldId id="358" r:id="rId13"/>
    <p:sldId id="359" r:id="rId14"/>
    <p:sldId id="372" r:id="rId15"/>
    <p:sldId id="304" r:id="rId16"/>
    <p:sldId id="354" r:id="rId17"/>
    <p:sldId id="374" r:id="rId18"/>
    <p:sldId id="265" r:id="rId19"/>
    <p:sldId id="375" r:id="rId20"/>
    <p:sldId id="360" r:id="rId21"/>
    <p:sldId id="376" r:id="rId22"/>
    <p:sldId id="339" r:id="rId23"/>
    <p:sldId id="361" r:id="rId24"/>
    <p:sldId id="377" r:id="rId25"/>
    <p:sldId id="378" r:id="rId26"/>
    <p:sldId id="379" r:id="rId27"/>
    <p:sldId id="362" r:id="rId28"/>
    <p:sldId id="380" r:id="rId29"/>
    <p:sldId id="381" r:id="rId30"/>
    <p:sldId id="363" r:id="rId31"/>
    <p:sldId id="382" r:id="rId32"/>
    <p:sldId id="364" r:id="rId33"/>
    <p:sldId id="383" r:id="rId34"/>
    <p:sldId id="365" r:id="rId35"/>
    <p:sldId id="384" r:id="rId36"/>
    <p:sldId id="366" r:id="rId37"/>
    <p:sldId id="318" r:id="rId38"/>
    <p:sldId id="352" r:id="rId39"/>
    <p:sldId id="367" r:id="rId40"/>
  </p:sldIdLst>
  <p:sldSz cx="9144000" cy="6858000" type="screen4x3"/>
  <p:notesSz cx="9296400" cy="7010400"/>
  <p:custDataLst>
    <p:tags r:id="rId4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 userDrawn="1">
          <p15:clr>
            <a:srgbClr val="A4A3A4"/>
          </p15:clr>
        </p15:guide>
        <p15:guide id="2" pos="29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436"/>
    <a:srgbClr val="008000"/>
    <a:srgbClr val="1B5733"/>
    <a:srgbClr val="339933"/>
    <a:srgbClr val="7AAB55"/>
    <a:srgbClr val="33CC33"/>
    <a:srgbClr val="FF0000"/>
    <a:srgbClr val="728B39"/>
    <a:srgbClr val="275233"/>
    <a:srgbClr val="1B52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irchild, Michelle" userId="87bad56e-30c4-4315-958e-3e8f786577c7" providerId="ADAL" clId="{C913C519-C1E0-483C-B55B-78012023ED5B}"/>
    <pc:docChg chg="undo custSel addSld delSld modSld sldOrd">
      <pc:chgData name="Fairchild, Michelle" userId="87bad56e-30c4-4315-958e-3e8f786577c7" providerId="ADAL" clId="{C913C519-C1E0-483C-B55B-78012023ED5B}" dt="2026-09-25T20:55:36.905" v="976" actId="20577"/>
      <pc:docMkLst>
        <pc:docMk/>
      </pc:docMkLst>
      <pc:sldChg chg="modSp mod">
        <pc:chgData name="Fairchild, Michelle" userId="87bad56e-30c4-4315-958e-3e8f786577c7" providerId="ADAL" clId="{C913C519-C1E0-483C-B55B-78012023ED5B}" dt="2026-09-25T20:55:36.905" v="976" actId="20577"/>
        <pc:sldMkLst>
          <pc:docMk/>
          <pc:sldMk cId="3146350206" sldId="304"/>
        </pc:sldMkLst>
        <pc:spChg chg="mod">
          <ac:chgData name="Fairchild, Michelle" userId="87bad56e-30c4-4315-958e-3e8f786577c7" providerId="ADAL" clId="{C913C519-C1E0-483C-B55B-78012023ED5B}" dt="2026-09-25T20:55:30.472" v="947" actId="5793"/>
          <ac:spMkLst>
            <pc:docMk/>
            <pc:sldMk cId="3146350206" sldId="304"/>
            <ac:spMk id="4" creationId="{00000000-0000-0000-0000-000000000000}"/>
          </ac:spMkLst>
        </pc:spChg>
        <pc:spChg chg="mod">
          <ac:chgData name="Fairchild, Michelle" userId="87bad56e-30c4-4315-958e-3e8f786577c7" providerId="ADAL" clId="{C913C519-C1E0-483C-B55B-78012023ED5B}" dt="2026-09-25T20:55:36.905" v="976" actId="20577"/>
          <ac:spMkLst>
            <pc:docMk/>
            <pc:sldMk cId="3146350206" sldId="304"/>
            <ac:spMk id="8" creationId="{00000000-0000-0000-0000-000000000000}"/>
          </ac:spMkLst>
        </pc:spChg>
      </pc:sldChg>
      <pc:sldChg chg="add del">
        <pc:chgData name="Fairchild, Michelle" userId="87bad56e-30c4-4315-958e-3e8f786577c7" providerId="ADAL" clId="{C913C519-C1E0-483C-B55B-78012023ED5B}" dt="2026-09-11T18:03:54.537" v="940"/>
        <pc:sldMkLst>
          <pc:docMk/>
          <pc:sldMk cId="375847681" sldId="318"/>
        </pc:sldMkLst>
      </pc:sldChg>
      <pc:sldChg chg="add del">
        <pc:chgData name="Fairchild, Michelle" userId="87bad56e-30c4-4315-958e-3e8f786577c7" providerId="ADAL" clId="{C913C519-C1E0-483C-B55B-78012023ED5B}" dt="2026-09-11T18:04:02.942" v="941"/>
        <pc:sldMkLst>
          <pc:docMk/>
          <pc:sldMk cId="2200246505" sldId="352"/>
        </pc:sldMkLst>
      </pc:sldChg>
      <pc:sldChg chg="add">
        <pc:chgData name="Fairchild, Michelle" userId="87bad56e-30c4-4315-958e-3e8f786577c7" providerId="ADAL" clId="{C913C519-C1E0-483C-B55B-78012023ED5B}" dt="2026-09-11T17:44:34.279" v="12"/>
        <pc:sldMkLst>
          <pc:docMk/>
          <pc:sldMk cId="2239895734" sldId="354"/>
        </pc:sldMkLst>
      </pc:sldChg>
      <pc:sldChg chg="addSp delSp modSp mod ord">
        <pc:chgData name="Fairchild, Michelle" userId="87bad56e-30c4-4315-958e-3e8f786577c7" providerId="ADAL" clId="{C913C519-C1E0-483C-B55B-78012023ED5B}" dt="2026-09-11T17:51:19.851" v="73"/>
        <pc:sldMkLst>
          <pc:docMk/>
          <pc:sldMk cId="1026433834" sldId="361"/>
        </pc:sldMkLst>
        <pc:spChg chg="mod">
          <ac:chgData name="Fairchild, Michelle" userId="87bad56e-30c4-4315-958e-3e8f786577c7" providerId="ADAL" clId="{C913C519-C1E0-483C-B55B-78012023ED5B}" dt="2026-09-11T17:50:59.167" v="59" actId="1076"/>
          <ac:spMkLst>
            <pc:docMk/>
            <pc:sldMk cId="1026433834" sldId="361"/>
            <ac:spMk id="2" creationId="{1DB01C27-0D18-C068-62E5-4CB890951712}"/>
          </ac:spMkLst>
        </pc:spChg>
        <pc:spChg chg="mod">
          <ac:chgData name="Fairchild, Michelle" userId="87bad56e-30c4-4315-958e-3e8f786577c7" providerId="ADAL" clId="{C913C519-C1E0-483C-B55B-78012023ED5B}" dt="2026-09-11T17:50:54.231" v="57" actId="1076"/>
          <ac:spMkLst>
            <pc:docMk/>
            <pc:sldMk cId="1026433834" sldId="361"/>
            <ac:spMk id="3" creationId="{49F781C6-5257-1E0C-A89C-3DD949E5F737}"/>
          </ac:spMkLst>
        </pc:spChg>
        <pc:picChg chg="add mod">
          <ac:chgData name="Fairchild, Michelle" userId="87bad56e-30c4-4315-958e-3e8f786577c7" providerId="ADAL" clId="{C913C519-C1E0-483C-B55B-78012023ED5B}" dt="2026-09-11T17:51:06.287" v="70" actId="1036"/>
          <ac:picMkLst>
            <pc:docMk/>
            <pc:sldMk cId="1026433834" sldId="361"/>
            <ac:picMk id="7" creationId="{615DD67E-C9A4-D17A-A83A-D191B3BB109F}"/>
          </ac:picMkLst>
        </pc:picChg>
      </pc:sldChg>
      <pc:sldChg chg="addSp delSp modSp mod">
        <pc:chgData name="Fairchild, Michelle" userId="87bad56e-30c4-4315-958e-3e8f786577c7" providerId="ADAL" clId="{C913C519-C1E0-483C-B55B-78012023ED5B}" dt="2026-09-11T17:53:15.531" v="83" actId="1076"/>
        <pc:sldMkLst>
          <pc:docMk/>
          <pc:sldMk cId="290963638" sldId="362"/>
        </pc:sldMkLst>
        <pc:picChg chg="add mod">
          <ac:chgData name="Fairchild, Michelle" userId="87bad56e-30c4-4315-958e-3e8f786577c7" providerId="ADAL" clId="{C913C519-C1E0-483C-B55B-78012023ED5B}" dt="2026-09-11T17:53:15.531" v="83" actId="1076"/>
          <ac:picMkLst>
            <pc:docMk/>
            <pc:sldMk cId="290963638" sldId="362"/>
            <ac:picMk id="6" creationId="{5496D9A0-2AFD-10AE-0F09-643F4BE26C59}"/>
          </ac:picMkLst>
        </pc:picChg>
      </pc:sldChg>
      <pc:sldChg chg="addSp delSp modSp mod">
        <pc:chgData name="Fairchild, Michelle" userId="87bad56e-30c4-4315-958e-3e8f786577c7" providerId="ADAL" clId="{C913C519-C1E0-483C-B55B-78012023ED5B}" dt="2026-09-11T17:55:13.920" v="160" actId="14100"/>
        <pc:sldMkLst>
          <pc:docMk/>
          <pc:sldMk cId="2251149140" sldId="363"/>
        </pc:sldMkLst>
        <pc:spChg chg="mod">
          <ac:chgData name="Fairchild, Michelle" userId="87bad56e-30c4-4315-958e-3e8f786577c7" providerId="ADAL" clId="{C913C519-C1E0-483C-B55B-78012023ED5B}" dt="2026-09-11T17:54:55.352" v="148" actId="1076"/>
          <ac:spMkLst>
            <pc:docMk/>
            <pc:sldMk cId="2251149140" sldId="363"/>
            <ac:spMk id="2" creationId="{79860800-95CE-2C66-ABD5-7B701AD52C92}"/>
          </ac:spMkLst>
        </pc:spChg>
        <pc:spChg chg="mod">
          <ac:chgData name="Fairchild, Michelle" userId="87bad56e-30c4-4315-958e-3e8f786577c7" providerId="ADAL" clId="{C913C519-C1E0-483C-B55B-78012023ED5B}" dt="2026-09-11T17:54:58.297" v="149" actId="1076"/>
          <ac:spMkLst>
            <pc:docMk/>
            <pc:sldMk cId="2251149140" sldId="363"/>
            <ac:spMk id="3" creationId="{A4AA0401-BB16-1D06-EDB2-A91E149EADCB}"/>
          </ac:spMkLst>
        </pc:spChg>
        <pc:picChg chg="add mod">
          <ac:chgData name="Fairchild, Michelle" userId="87bad56e-30c4-4315-958e-3e8f786577c7" providerId="ADAL" clId="{C913C519-C1E0-483C-B55B-78012023ED5B}" dt="2026-09-11T17:55:13.920" v="160" actId="14100"/>
          <ac:picMkLst>
            <pc:docMk/>
            <pc:sldMk cId="2251149140" sldId="363"/>
            <ac:picMk id="6" creationId="{5620DE1F-E5C5-041D-63DF-EF4E5709F792}"/>
          </ac:picMkLst>
        </pc:picChg>
      </pc:sldChg>
      <pc:sldChg chg="addSp delSp modSp mod">
        <pc:chgData name="Fairchild, Michelle" userId="87bad56e-30c4-4315-958e-3e8f786577c7" providerId="ADAL" clId="{C913C519-C1E0-483C-B55B-78012023ED5B}" dt="2026-09-25T20:23:00.056" v="945" actId="20577"/>
        <pc:sldMkLst>
          <pc:docMk/>
          <pc:sldMk cId="3721453341" sldId="364"/>
        </pc:sldMkLst>
        <pc:spChg chg="mod">
          <ac:chgData name="Fairchild, Michelle" userId="87bad56e-30c4-4315-958e-3e8f786577c7" providerId="ADAL" clId="{C913C519-C1E0-483C-B55B-78012023ED5B}" dt="2026-09-25T20:23:00.056" v="945" actId="20577"/>
          <ac:spMkLst>
            <pc:docMk/>
            <pc:sldMk cId="3721453341" sldId="364"/>
            <ac:spMk id="2" creationId="{DF1F172E-9CA0-2041-C965-B730276745BB}"/>
          </ac:spMkLst>
        </pc:spChg>
        <pc:spChg chg="mod">
          <ac:chgData name="Fairchild, Michelle" userId="87bad56e-30c4-4315-958e-3e8f786577c7" providerId="ADAL" clId="{C913C519-C1E0-483C-B55B-78012023ED5B}" dt="2026-09-11T17:56:29.603" v="245" actId="20577"/>
          <ac:spMkLst>
            <pc:docMk/>
            <pc:sldMk cId="3721453341" sldId="364"/>
            <ac:spMk id="3" creationId="{5E8DB1B1-AB64-1D4F-76F6-E49595944CA8}"/>
          </ac:spMkLst>
        </pc:spChg>
        <pc:picChg chg="add mod">
          <ac:chgData name="Fairchild, Michelle" userId="87bad56e-30c4-4315-958e-3e8f786577c7" providerId="ADAL" clId="{C913C519-C1E0-483C-B55B-78012023ED5B}" dt="2026-09-11T17:56:40.238" v="249" actId="1076"/>
          <ac:picMkLst>
            <pc:docMk/>
            <pc:sldMk cId="3721453341" sldId="364"/>
            <ac:picMk id="6" creationId="{10C3D15A-DF25-93C5-D397-EA5721682F06}"/>
          </ac:picMkLst>
        </pc:picChg>
      </pc:sldChg>
      <pc:sldChg chg="addSp delSp modSp mod">
        <pc:chgData name="Fairchild, Michelle" userId="87bad56e-30c4-4315-958e-3e8f786577c7" providerId="ADAL" clId="{C913C519-C1E0-483C-B55B-78012023ED5B}" dt="2026-09-11T17:58:23.678" v="335" actId="22"/>
        <pc:sldMkLst>
          <pc:docMk/>
          <pc:sldMk cId="1321862330" sldId="365"/>
        </pc:sldMkLst>
        <pc:spChg chg="mod">
          <ac:chgData name="Fairchild, Michelle" userId="87bad56e-30c4-4315-958e-3e8f786577c7" providerId="ADAL" clId="{C913C519-C1E0-483C-B55B-78012023ED5B}" dt="2026-09-11T17:57:42.221" v="290" actId="20577"/>
          <ac:spMkLst>
            <pc:docMk/>
            <pc:sldMk cId="1321862330" sldId="365"/>
            <ac:spMk id="2" creationId="{0FC1698D-F4DD-3EB7-A111-BEA8E4E0B934}"/>
          </ac:spMkLst>
        </pc:spChg>
        <pc:spChg chg="mod">
          <ac:chgData name="Fairchild, Michelle" userId="87bad56e-30c4-4315-958e-3e8f786577c7" providerId="ADAL" clId="{C913C519-C1E0-483C-B55B-78012023ED5B}" dt="2026-09-11T17:58:14.572" v="333" actId="20577"/>
          <ac:spMkLst>
            <pc:docMk/>
            <pc:sldMk cId="1321862330" sldId="365"/>
            <ac:spMk id="3" creationId="{78C88A95-09E0-B47C-E0F2-2E3BC04A4F20}"/>
          </ac:spMkLst>
        </pc:spChg>
        <pc:picChg chg="add">
          <ac:chgData name="Fairchild, Michelle" userId="87bad56e-30c4-4315-958e-3e8f786577c7" providerId="ADAL" clId="{C913C519-C1E0-483C-B55B-78012023ED5B}" dt="2026-09-11T17:58:23.678" v="335" actId="22"/>
          <ac:picMkLst>
            <pc:docMk/>
            <pc:sldMk cId="1321862330" sldId="365"/>
            <ac:picMk id="7" creationId="{C6A86446-F8D0-3DE6-229B-33DED92F977B}"/>
          </ac:picMkLst>
        </pc:picChg>
      </pc:sldChg>
      <pc:sldChg chg="addSp delSp modSp mod">
        <pc:chgData name="Fairchild, Michelle" userId="87bad56e-30c4-4315-958e-3e8f786577c7" providerId="ADAL" clId="{C913C519-C1E0-483C-B55B-78012023ED5B}" dt="2026-09-11T18:00:06.706" v="521" actId="22"/>
        <pc:sldMkLst>
          <pc:docMk/>
          <pc:sldMk cId="213344998" sldId="366"/>
        </pc:sldMkLst>
        <pc:spChg chg="mod">
          <ac:chgData name="Fairchild, Michelle" userId="87bad56e-30c4-4315-958e-3e8f786577c7" providerId="ADAL" clId="{C913C519-C1E0-483C-B55B-78012023ED5B}" dt="2026-09-11T17:59:22.225" v="406" actId="20577"/>
          <ac:spMkLst>
            <pc:docMk/>
            <pc:sldMk cId="213344998" sldId="366"/>
            <ac:spMk id="2" creationId="{426FF0BF-3AC6-01D0-68F6-DAD2781E6A0B}"/>
          </ac:spMkLst>
        </pc:spChg>
        <pc:spChg chg="mod">
          <ac:chgData name="Fairchild, Michelle" userId="87bad56e-30c4-4315-958e-3e8f786577c7" providerId="ADAL" clId="{C913C519-C1E0-483C-B55B-78012023ED5B}" dt="2026-09-11T18:00:01.169" v="520" actId="14100"/>
          <ac:spMkLst>
            <pc:docMk/>
            <pc:sldMk cId="213344998" sldId="366"/>
            <ac:spMk id="3" creationId="{68CC44C6-5F42-22CC-0732-0685DD75907D}"/>
          </ac:spMkLst>
        </pc:spChg>
        <pc:picChg chg="add">
          <ac:chgData name="Fairchild, Michelle" userId="87bad56e-30c4-4315-958e-3e8f786577c7" providerId="ADAL" clId="{C913C519-C1E0-483C-B55B-78012023ED5B}" dt="2026-09-11T18:00:06.706" v="521" actId="22"/>
          <ac:picMkLst>
            <pc:docMk/>
            <pc:sldMk cId="213344998" sldId="366"/>
            <ac:picMk id="9" creationId="{592166C0-52CC-C314-4C5B-4A98752AABAB}"/>
          </ac:picMkLst>
        </pc:picChg>
      </pc:sldChg>
      <pc:sldChg chg="modSp mod">
        <pc:chgData name="Fairchild, Michelle" userId="87bad56e-30c4-4315-958e-3e8f786577c7" providerId="ADAL" clId="{C913C519-C1E0-483C-B55B-78012023ED5B}" dt="2026-09-11T18:03:35.810" v="938" actId="20577"/>
        <pc:sldMkLst>
          <pc:docMk/>
          <pc:sldMk cId="3589640398" sldId="367"/>
        </pc:sldMkLst>
        <pc:spChg chg="mod">
          <ac:chgData name="Fairchild, Michelle" userId="87bad56e-30c4-4315-958e-3e8f786577c7" providerId="ADAL" clId="{C913C519-C1E0-483C-B55B-78012023ED5B}" dt="2026-09-11T18:03:35.810" v="938" actId="20577"/>
          <ac:spMkLst>
            <pc:docMk/>
            <pc:sldMk cId="3589640398" sldId="367"/>
            <ac:spMk id="3" creationId="{1D1A8F9C-27F2-BBDB-E70B-318C35F75227}"/>
          </ac:spMkLst>
        </pc:spChg>
      </pc:sldChg>
      <pc:sldChg chg="add">
        <pc:chgData name="Fairchild, Michelle" userId="87bad56e-30c4-4315-958e-3e8f786577c7" providerId="ADAL" clId="{C913C519-C1E0-483C-B55B-78012023ED5B}" dt="2026-09-11T17:42:53.458" v="2"/>
        <pc:sldMkLst>
          <pc:docMk/>
          <pc:sldMk cId="0" sldId="368"/>
        </pc:sldMkLst>
      </pc:sldChg>
      <pc:sldChg chg="add">
        <pc:chgData name="Fairchild, Michelle" userId="87bad56e-30c4-4315-958e-3e8f786577c7" providerId="ADAL" clId="{C913C519-C1E0-483C-B55B-78012023ED5B}" dt="2026-09-11T17:43:27.815" v="4"/>
        <pc:sldMkLst>
          <pc:docMk/>
          <pc:sldMk cId="0" sldId="369"/>
        </pc:sldMkLst>
      </pc:sldChg>
      <pc:sldChg chg="add">
        <pc:chgData name="Fairchild, Michelle" userId="87bad56e-30c4-4315-958e-3e8f786577c7" providerId="ADAL" clId="{C913C519-C1E0-483C-B55B-78012023ED5B}" dt="2026-09-11T17:43:44.017" v="6"/>
        <pc:sldMkLst>
          <pc:docMk/>
          <pc:sldMk cId="882591892" sldId="370"/>
        </pc:sldMkLst>
      </pc:sldChg>
      <pc:sldChg chg="add">
        <pc:chgData name="Fairchild, Michelle" userId="87bad56e-30c4-4315-958e-3e8f786577c7" providerId="ADAL" clId="{C913C519-C1E0-483C-B55B-78012023ED5B}" dt="2026-09-11T17:43:57.670" v="8"/>
        <pc:sldMkLst>
          <pc:docMk/>
          <pc:sldMk cId="879248910" sldId="371"/>
        </pc:sldMkLst>
      </pc:sldChg>
      <pc:sldChg chg="add">
        <pc:chgData name="Fairchild, Michelle" userId="87bad56e-30c4-4315-958e-3e8f786577c7" providerId="ADAL" clId="{C913C519-C1E0-483C-B55B-78012023ED5B}" dt="2026-09-11T17:44:18.835" v="10"/>
        <pc:sldMkLst>
          <pc:docMk/>
          <pc:sldMk cId="947296650" sldId="372"/>
        </pc:sldMkLst>
      </pc:sldChg>
      <pc:sldChg chg="addSp delSp modSp add mod ord delAnim modAnim">
        <pc:chgData name="Fairchild, Michelle" userId="87bad56e-30c4-4315-958e-3e8f786577c7" providerId="ADAL" clId="{C913C519-C1E0-483C-B55B-78012023ED5B}" dt="2026-09-11T17:47:30.834" v="20" actId="1076"/>
        <pc:sldMkLst>
          <pc:docMk/>
          <pc:sldMk cId="1440998999" sldId="374"/>
        </pc:sldMkLst>
        <pc:picChg chg="add mod">
          <ac:chgData name="Fairchild, Michelle" userId="87bad56e-30c4-4315-958e-3e8f786577c7" providerId="ADAL" clId="{C913C519-C1E0-483C-B55B-78012023ED5B}" dt="2026-09-11T17:47:30.834" v="20" actId="1076"/>
          <ac:picMkLst>
            <pc:docMk/>
            <pc:sldMk cId="1440998999" sldId="374"/>
            <ac:picMk id="3" creationId="{3C892E6E-56A3-B799-1085-E1C25A537098}"/>
          </ac:picMkLst>
        </pc:picChg>
      </pc:sldChg>
      <pc:sldChg chg="add">
        <pc:chgData name="Fairchild, Michelle" userId="87bad56e-30c4-4315-958e-3e8f786577c7" providerId="ADAL" clId="{C913C519-C1E0-483C-B55B-78012023ED5B}" dt="2026-09-11T17:48:11.354" v="23"/>
        <pc:sldMkLst>
          <pc:docMk/>
          <pc:sldMk cId="709250098" sldId="375"/>
        </pc:sldMkLst>
      </pc:sldChg>
      <pc:sldChg chg="add">
        <pc:chgData name="Fairchild, Michelle" userId="87bad56e-30c4-4315-958e-3e8f786577c7" providerId="ADAL" clId="{C913C519-C1E0-483C-B55B-78012023ED5B}" dt="2026-09-11T17:48:42.490" v="27"/>
        <pc:sldMkLst>
          <pc:docMk/>
          <pc:sldMk cId="0" sldId="376"/>
        </pc:sldMkLst>
      </pc:sldChg>
      <pc:sldChg chg="add">
        <pc:chgData name="Fairchild, Michelle" userId="87bad56e-30c4-4315-958e-3e8f786577c7" providerId="ADAL" clId="{C913C519-C1E0-483C-B55B-78012023ED5B}" dt="2026-09-11T17:49:08.231" v="29"/>
        <pc:sldMkLst>
          <pc:docMk/>
          <pc:sldMk cId="1454004843" sldId="377"/>
        </pc:sldMkLst>
      </pc:sldChg>
      <pc:sldChg chg="add">
        <pc:chgData name="Fairchild, Michelle" userId="87bad56e-30c4-4315-958e-3e8f786577c7" providerId="ADAL" clId="{C913C519-C1E0-483C-B55B-78012023ED5B}" dt="2026-09-11T17:52:03.111" v="74"/>
        <pc:sldMkLst>
          <pc:docMk/>
          <pc:sldMk cId="3002556819" sldId="378"/>
        </pc:sldMkLst>
      </pc:sldChg>
      <pc:sldChg chg="add">
        <pc:chgData name="Fairchild, Michelle" userId="87bad56e-30c4-4315-958e-3e8f786577c7" providerId="ADAL" clId="{C913C519-C1E0-483C-B55B-78012023ED5B}" dt="2026-09-11T17:52:19.400" v="76"/>
        <pc:sldMkLst>
          <pc:docMk/>
          <pc:sldMk cId="539266881" sldId="379"/>
        </pc:sldMkLst>
      </pc:sldChg>
      <pc:sldChg chg="add">
        <pc:chgData name="Fairchild, Michelle" userId="87bad56e-30c4-4315-958e-3e8f786577c7" providerId="ADAL" clId="{C913C519-C1E0-483C-B55B-78012023ED5B}" dt="2026-09-11T17:53:33.812" v="84"/>
        <pc:sldMkLst>
          <pc:docMk/>
          <pc:sldMk cId="3332883016" sldId="380"/>
        </pc:sldMkLst>
      </pc:sldChg>
      <pc:sldChg chg="add">
        <pc:chgData name="Fairchild, Michelle" userId="87bad56e-30c4-4315-958e-3e8f786577c7" providerId="ADAL" clId="{C913C519-C1E0-483C-B55B-78012023ED5B}" dt="2026-09-11T17:53:51.518" v="86"/>
        <pc:sldMkLst>
          <pc:docMk/>
          <pc:sldMk cId="3482424444" sldId="381"/>
        </pc:sldMkLst>
      </pc:sldChg>
      <pc:sldChg chg="add">
        <pc:chgData name="Fairchild, Michelle" userId="87bad56e-30c4-4315-958e-3e8f786577c7" providerId="ADAL" clId="{C913C519-C1E0-483C-B55B-78012023ED5B}" dt="2026-09-11T17:55:40.852" v="163"/>
        <pc:sldMkLst>
          <pc:docMk/>
          <pc:sldMk cId="2026264583" sldId="382"/>
        </pc:sldMkLst>
      </pc:sldChg>
      <pc:sldChg chg="add">
        <pc:chgData name="Fairchild, Michelle" userId="87bad56e-30c4-4315-958e-3e8f786577c7" providerId="ADAL" clId="{C913C519-C1E0-483C-B55B-78012023ED5B}" dt="2026-09-11T17:56:56.143" v="250"/>
        <pc:sldMkLst>
          <pc:docMk/>
          <pc:sldMk cId="3858153045" sldId="383"/>
        </pc:sldMkLst>
      </pc:sldChg>
      <pc:sldChg chg="add">
        <pc:chgData name="Fairchild, Michelle" userId="87bad56e-30c4-4315-958e-3e8f786577c7" providerId="ADAL" clId="{C913C519-C1E0-483C-B55B-78012023ED5B}" dt="2026-09-11T17:58:42.813" v="337"/>
        <pc:sldMkLst>
          <pc:docMk/>
          <pc:sldMk cId="0" sldId="38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287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1" tIns="46785" rIns="93571" bIns="4678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6010" y="0"/>
            <a:ext cx="40287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1" tIns="46785" rIns="93571" bIns="467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658258"/>
            <a:ext cx="40287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1" tIns="46785" rIns="93571" bIns="4678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6010" y="6658258"/>
            <a:ext cx="40287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1" tIns="46785" rIns="93571" bIns="4678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D08775A-0D8A-4A96-BA6B-7AED20939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88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287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1" tIns="46785" rIns="93571" bIns="4678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6010" y="0"/>
            <a:ext cx="40287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1" tIns="46785" rIns="93571" bIns="467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7188" y="525463"/>
            <a:ext cx="3506787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9966" y="3329940"/>
            <a:ext cx="7436470" cy="3154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1" tIns="46785" rIns="93571" bIns="46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658258"/>
            <a:ext cx="40287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1" tIns="46785" rIns="93571" bIns="4678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6010" y="6658258"/>
            <a:ext cx="4028765" cy="3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71" tIns="46785" rIns="93571" bIns="4678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23201AB-E73E-4A00-8618-77F0EEE6A0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99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68A945-6CA0-4D71-AAA2-C3F79B7B81C6}" type="slidenum">
              <a:rPr lang="en-US"/>
              <a:pPr/>
              <a:t>1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81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3201AB-E73E-4A00-8618-77F0EEE6A0B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48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3201AB-E73E-4A00-8618-77F0EEE6A0B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794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838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7772400" cy="4068763"/>
          </a:xfrm>
          <a:prstGeom prst="rect">
            <a:avLst/>
          </a:prstGeom>
        </p:spPr>
        <p:txBody>
          <a:bodyPr/>
          <a:lstStyle>
            <a:lvl1pPr>
              <a:lnSpc>
                <a:spcPts val="3500"/>
              </a:lnSpc>
              <a:defRPr/>
            </a:lvl1pPr>
            <a:lvl2pPr>
              <a:lnSpc>
                <a:spcPts val="3000"/>
              </a:lnSpc>
              <a:defRPr/>
            </a:lvl2pPr>
            <a:lvl3pPr>
              <a:lnSpc>
                <a:spcPts val="26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038600" cy="3505201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09800"/>
            <a:ext cx="4038600" cy="3505201"/>
          </a:xfrm>
          <a:prstGeom prst="rect">
            <a:avLst/>
          </a:prstGeom>
        </p:spPr>
        <p:txBody>
          <a:bodyPr/>
          <a:lstStyle>
            <a:lvl1pPr>
              <a:lnSpc>
                <a:spcPts val="2800"/>
              </a:lnSpc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8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49562"/>
            <a:ext cx="4040188" cy="2865438"/>
          </a:xfrm>
          <a:prstGeom prst="rect">
            <a:avLst/>
          </a:prstGeom>
        </p:spPr>
        <p:txBody>
          <a:bodyPr/>
          <a:lstStyle>
            <a:lvl1pPr>
              <a:lnSpc>
                <a:spcPts val="2600"/>
              </a:lnSpc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0980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49562"/>
            <a:ext cx="4041775" cy="3017838"/>
          </a:xfrm>
          <a:prstGeom prst="rect">
            <a:avLst/>
          </a:prstGeom>
        </p:spPr>
        <p:txBody>
          <a:bodyPr/>
          <a:lstStyle>
            <a:lvl1pPr>
              <a:lnSpc>
                <a:spcPts val="2600"/>
              </a:lnSpc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lnSpc>
          <a:spcPts val="5000"/>
        </a:lnSpc>
        <a:spcBef>
          <a:spcPct val="0"/>
        </a:spcBef>
        <a:spcAft>
          <a:spcPct val="0"/>
        </a:spcAft>
        <a:defRPr sz="4400" b="1" i="0" u="none" baseline="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k__hwTQNQLk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Huo8FfgIf0?feature=oembed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astacollege.edu/student-resources/student-services/undocually-central/applying-to-shasta-college-california-residency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israel@shastacollege.edu" TargetMode="External"/><Relationship Id="rId5" Type="http://schemas.openxmlformats.org/officeDocument/2006/relationships/hyperlink" Target="mailto:Mfausto@shastacollege.edu" TargetMode="External"/><Relationship Id="rId4" Type="http://schemas.openxmlformats.org/officeDocument/2006/relationships/hyperlink" Target="https://www.shastacollege.edu/student-resources/student-services/undocually-central/financial-aid-resources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76A72-0AB4-4261-B6DF-0ABE7CEDF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you feeling today?</a:t>
            </a:r>
          </a:p>
        </p:txBody>
      </p:sp>
      <p:pic>
        <p:nvPicPr>
          <p:cNvPr id="5" name="Content Placeholder 4" descr="A group of men with different facial expressions&#10;&#10;AI-generated content may be incorrect.">
            <a:extLst>
              <a:ext uri="{FF2B5EF4-FFF2-40B4-BE49-F238E27FC236}">
                <a16:creationId xmlns:a16="http://schemas.microsoft.com/office/drawing/2014/main" id="{B39C6997-407A-BD01-17E0-315FF5B72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869" y="1731585"/>
            <a:ext cx="4068763" cy="4068763"/>
          </a:xfrm>
        </p:spPr>
      </p:pic>
    </p:spTree>
    <p:extLst>
      <p:ext uri="{BB962C8B-B14F-4D97-AF65-F5344CB8AC3E}">
        <p14:creationId xmlns:p14="http://schemas.microsoft.com/office/powerpoint/2010/main" val="74050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14CD8-2E5B-A07D-5059-FB8C5181E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050" y="365173"/>
            <a:ext cx="5751504" cy="7121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>
                <a:latin typeface="+mn-lt"/>
              </a:rPr>
              <a:t>My career &amp; education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BC3F0-9700-02C9-5668-1235B1230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1839" y="2154724"/>
            <a:ext cx="6077429" cy="3410894"/>
          </a:xfrm>
        </p:spPr>
        <p:txBody>
          <a:bodyPr/>
          <a:lstStyle/>
          <a:p>
            <a:r>
              <a:rPr lang="en-US" sz="2600" dirty="0">
                <a:solidFill>
                  <a:srgbClr val="106436"/>
                </a:solidFill>
              </a:rPr>
              <a:t>Trade/Career Certificates</a:t>
            </a:r>
          </a:p>
          <a:p>
            <a:r>
              <a:rPr lang="en-US" sz="2600" dirty="0">
                <a:solidFill>
                  <a:srgbClr val="106436"/>
                </a:solidFill>
              </a:rPr>
              <a:t>2 year degree &amp; then work</a:t>
            </a:r>
          </a:p>
          <a:p>
            <a:r>
              <a:rPr lang="en-US" sz="2600" dirty="0">
                <a:solidFill>
                  <a:srgbClr val="106436"/>
                </a:solidFill>
              </a:rPr>
              <a:t>2 yr degree then transfer to university</a:t>
            </a:r>
          </a:p>
          <a:p>
            <a:r>
              <a:rPr lang="en-US" sz="2600" dirty="0">
                <a:solidFill>
                  <a:srgbClr val="106436"/>
                </a:solidFill>
              </a:rPr>
              <a:t>4 yr university</a:t>
            </a:r>
          </a:p>
          <a:p>
            <a:r>
              <a:rPr lang="en-US" sz="2600" dirty="0">
                <a:solidFill>
                  <a:srgbClr val="106436"/>
                </a:solidFill>
              </a:rPr>
              <a:t>Enlist in military</a:t>
            </a:r>
          </a:p>
          <a:p>
            <a:r>
              <a:rPr lang="en-US" sz="2600" dirty="0">
                <a:solidFill>
                  <a:srgbClr val="106436"/>
                </a:solidFill>
              </a:rPr>
              <a:t>Work</a:t>
            </a:r>
          </a:p>
        </p:txBody>
      </p:sp>
      <p:pic>
        <p:nvPicPr>
          <p:cNvPr id="7" name="Picture 6" descr="A person in a cap and a telescope in a hot air balloon&#10;&#10;AI-generated content may be incorrect.">
            <a:extLst>
              <a:ext uri="{FF2B5EF4-FFF2-40B4-BE49-F238E27FC236}">
                <a16:creationId xmlns:a16="http://schemas.microsoft.com/office/drawing/2014/main" id="{501D69BE-1F65-ABEA-A353-68CBC711D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50" y="1955548"/>
            <a:ext cx="2616451" cy="346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1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9CCD4-FCCF-145D-F713-9BDBD9766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6443" y="2113981"/>
            <a:ext cx="4390931" cy="4068763"/>
          </a:xfrm>
        </p:spPr>
        <p:txBody>
          <a:bodyPr/>
          <a:lstStyle/>
          <a:p>
            <a:r>
              <a:rPr lang="en-US" sz="2200" dirty="0"/>
              <a:t>Shasta College 101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Scheduling and campus options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Student Life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Interest Areas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Career Exploration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Career Technical Certificates</a:t>
            </a:r>
          </a:p>
          <a:p>
            <a:r>
              <a:rPr lang="en-US" sz="2200" dirty="0"/>
              <a:t>Transfer Opportunities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3C6D0D-7563-0471-D308-6E3A10823DD4}"/>
              </a:ext>
            </a:extLst>
          </p:cNvPr>
          <p:cNvSpPr txBox="1"/>
          <p:nvPr/>
        </p:nvSpPr>
        <p:spPr>
          <a:xfrm>
            <a:off x="298764" y="596040"/>
            <a:ext cx="890861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</a:rPr>
              <a:t>In this first section of the presentation, we will cover</a:t>
            </a:r>
          </a:p>
          <a:p>
            <a:endParaRPr lang="en-US" dirty="0"/>
          </a:p>
        </p:txBody>
      </p:sp>
      <p:pic>
        <p:nvPicPr>
          <p:cNvPr id="7" name="Picture 6" descr="A group of trees with pink blossoms&#10;&#10;AI-generated content may be incorrect.">
            <a:extLst>
              <a:ext uri="{FF2B5EF4-FFF2-40B4-BE49-F238E27FC236}">
                <a16:creationId xmlns:a16="http://schemas.microsoft.com/office/drawing/2014/main" id="{8B62AC72-B6B0-8C2B-51F2-E31940FA56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27"/>
          <a:stretch>
            <a:fillRect/>
          </a:stretch>
        </p:blipFill>
        <p:spPr>
          <a:xfrm>
            <a:off x="199176" y="2113981"/>
            <a:ext cx="4553893" cy="327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6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220717" y="110064"/>
            <a:ext cx="2862452" cy="768380"/>
          </a:xfrm>
        </p:spPr>
        <p:txBody>
          <a:bodyPr anchor="t"/>
          <a:lstStyle/>
          <a:p>
            <a:r>
              <a:rPr lang="en-US" sz="4000" dirty="0"/>
              <a:t>Options at</a:t>
            </a:r>
          </a:p>
        </p:txBody>
      </p:sp>
      <p:sp>
        <p:nvSpPr>
          <p:cNvPr id="13315" name="Rectangle 6"/>
          <p:cNvSpPr>
            <a:spLocks noGrp="1" noChangeArrowheads="1"/>
          </p:cNvSpPr>
          <p:nvPr>
            <p:ph idx="1"/>
          </p:nvPr>
        </p:nvSpPr>
        <p:spPr>
          <a:xfrm>
            <a:off x="304800" y="1763121"/>
            <a:ext cx="7772400" cy="2065020"/>
          </a:xfrm>
        </p:spPr>
        <p:txBody>
          <a:bodyPr lIns="91440" tIns="45720" rIns="91440" bIns="45720" anchor="t"/>
          <a:lstStyle/>
          <a:p>
            <a:pPr marL="182880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Build your own schedule</a:t>
            </a:r>
          </a:p>
          <a:p>
            <a:pPr marL="182880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Day/night classes</a:t>
            </a:r>
          </a:p>
          <a:p>
            <a:pPr marL="182880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On campus, hybrid, or online</a:t>
            </a:r>
            <a:endParaRPr lang="en-US" sz="2200" dirty="0">
              <a:cs typeface="Arial"/>
            </a:endParaRPr>
          </a:p>
          <a:p>
            <a:pPr marL="182880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Fall/Spring &amp; Summer sessions</a:t>
            </a:r>
            <a:endParaRPr lang="en-US" sz="2200" dirty="0">
              <a:cs typeface="Arial"/>
            </a:endParaRPr>
          </a:p>
          <a:p>
            <a:pPr marL="182880"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8 week compressed courses</a:t>
            </a:r>
            <a:endParaRPr lang="en-US" sz="2200" dirty="0">
              <a:cs typeface="Arial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3672225"/>
            <a:ext cx="5257800" cy="5187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ts val="3500"/>
              </a:lnSpc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sz="2800" b="1" kern="0" dirty="0"/>
              <a:t>Shasta College Campuses: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20717" y="4139796"/>
            <a:ext cx="2971800" cy="17798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ts val="3500"/>
              </a:lnSpc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r>
              <a:rPr lang="en-US" sz="2000" dirty="0"/>
              <a:t>Redding Campus</a:t>
            </a:r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r>
              <a:rPr lang="en-US" sz="2000" dirty="0"/>
              <a:t>Health Sciences &amp;</a:t>
            </a:r>
          </a:p>
          <a:p>
            <a:pPr marL="0" indent="0" eaLnBrk="1" hangingPunct="1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dirty="0"/>
              <a:t>     University Center</a:t>
            </a:r>
          </a:p>
          <a:p>
            <a:pPr marL="0" indent="0" eaLnBrk="1" hangingPunct="1">
              <a:lnSpc>
                <a:spcPts val="1400"/>
              </a:lnSpc>
              <a:spcBef>
                <a:spcPts val="0"/>
              </a:spcBef>
              <a:buNone/>
            </a:pPr>
            <a:r>
              <a:rPr lang="en-US" sz="1200" dirty="0"/>
              <a:t>        (Downtown Redding)</a:t>
            </a:r>
          </a:p>
          <a:p>
            <a:pPr marL="0" indent="0" eaLnBrk="1" hangingPunct="1">
              <a:lnSpc>
                <a:spcPts val="2200"/>
              </a:lnSpc>
              <a:spcBef>
                <a:spcPts val="0"/>
              </a:spcBef>
              <a:buNone/>
            </a:pPr>
            <a:endParaRPr lang="en-US" sz="20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936575" y="4139796"/>
            <a:ext cx="3124200" cy="248945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ts val="3500"/>
              </a:lnSpc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r>
              <a:rPr lang="en-US" sz="2000" kern="0" dirty="0"/>
              <a:t>Tehama Campus</a:t>
            </a:r>
          </a:p>
          <a:p>
            <a:pPr marL="0" indent="0" eaLnBrk="1" hangingPunct="1">
              <a:lnSpc>
                <a:spcPts val="1400"/>
              </a:lnSpc>
              <a:spcBef>
                <a:spcPts val="0"/>
              </a:spcBef>
              <a:buNone/>
            </a:pPr>
            <a:r>
              <a:rPr lang="en-US" sz="1200" dirty="0"/>
              <a:t>        (Red Bluff)</a:t>
            </a:r>
            <a:endParaRPr lang="en-US" sz="1200" kern="0" dirty="0"/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r>
              <a:rPr lang="en-US" sz="2000" kern="0" dirty="0"/>
              <a:t>Intermountain Campus</a:t>
            </a:r>
          </a:p>
          <a:p>
            <a:pPr marL="0" indent="0" eaLnBrk="1" hangingPunct="1">
              <a:lnSpc>
                <a:spcPts val="1400"/>
              </a:lnSpc>
              <a:spcBef>
                <a:spcPts val="0"/>
              </a:spcBef>
              <a:buNone/>
            </a:pPr>
            <a:r>
              <a:rPr lang="en-US" sz="1200" dirty="0"/>
              <a:t>        (Burney)</a:t>
            </a:r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r>
              <a:rPr lang="en-US" sz="2000" kern="0" dirty="0"/>
              <a:t>Trinity Campus</a:t>
            </a:r>
          </a:p>
          <a:p>
            <a:pPr marL="0" indent="0" eaLnBrk="1" hangingPunct="1">
              <a:lnSpc>
                <a:spcPts val="1400"/>
              </a:lnSpc>
              <a:spcBef>
                <a:spcPts val="0"/>
              </a:spcBef>
              <a:buNone/>
            </a:pPr>
            <a:r>
              <a:rPr lang="en-US" sz="1200" dirty="0"/>
              <a:t>        (Weaverville)</a:t>
            </a:r>
            <a:endParaRPr lang="en-US" sz="1200" kern="0" dirty="0"/>
          </a:p>
          <a:p>
            <a:pPr marL="0" indent="0" eaLnBrk="1" hangingPunct="1">
              <a:lnSpc>
                <a:spcPts val="1600"/>
              </a:lnSpc>
              <a:spcBef>
                <a:spcPts val="0"/>
              </a:spcBef>
              <a:buNone/>
            </a:pPr>
            <a:endParaRPr lang="en-US" sz="1200" kern="0" dirty="0"/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b="1" dirty="0"/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b="1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5A1D8DC-B48B-6976-735D-F8BB85970087}"/>
              </a:ext>
            </a:extLst>
          </p:cNvPr>
          <p:cNvSpPr txBox="1">
            <a:spLocks noChangeArrowheads="1"/>
          </p:cNvSpPr>
          <p:nvPr/>
        </p:nvSpPr>
        <p:spPr>
          <a:xfrm>
            <a:off x="1885395" y="722854"/>
            <a:ext cx="3952641" cy="7683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4000" kern="0" dirty="0"/>
              <a:t>Shasta College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299545" y="115876"/>
            <a:ext cx="3270738" cy="733372"/>
          </a:xfrm>
        </p:spPr>
        <p:txBody>
          <a:bodyPr anchor="t"/>
          <a:lstStyle/>
          <a:p>
            <a:r>
              <a:rPr lang="en-US" sz="4000" dirty="0"/>
              <a:t>Get Involved</a:t>
            </a:r>
          </a:p>
        </p:txBody>
      </p:sp>
      <p:sp>
        <p:nvSpPr>
          <p:cNvPr id="13315" name="Rectangle 6"/>
          <p:cNvSpPr>
            <a:spLocks noGrp="1" noChangeArrowheads="1"/>
          </p:cNvSpPr>
          <p:nvPr>
            <p:ph idx="1"/>
          </p:nvPr>
        </p:nvSpPr>
        <p:spPr>
          <a:xfrm>
            <a:off x="299545" y="1877558"/>
            <a:ext cx="5849328" cy="4138743"/>
          </a:xfrm>
        </p:spPr>
        <p:txBody>
          <a:bodyPr lIns="91440" tIns="45720" rIns="91440" bIns="45720" anchor="t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/>
              <a:t>Arts</a:t>
            </a:r>
            <a:r>
              <a:rPr lang="en-US" sz="2400" dirty="0"/>
              <a:t> </a:t>
            </a:r>
            <a:r>
              <a:rPr lang="en-US" sz="1500" dirty="0">
                <a:solidFill>
                  <a:srgbClr val="106436"/>
                </a:solidFill>
              </a:rPr>
              <a:t>Art Gallery, Choir, Chorale, Dance, Theatre, </a:t>
            </a:r>
            <a:br>
              <a:rPr lang="en-US" sz="1500" dirty="0">
                <a:solidFill>
                  <a:srgbClr val="106436"/>
                </a:solidFill>
              </a:rPr>
            </a:br>
            <a:r>
              <a:rPr lang="en-US" sz="1500" dirty="0">
                <a:solidFill>
                  <a:srgbClr val="106436"/>
                </a:solidFill>
              </a:rPr>
              <a:t>Music: Concert Orchestra, Symphonic Band, Jazz</a:t>
            </a:r>
            <a:r>
              <a:rPr lang="en-US" sz="1600" dirty="0">
                <a:solidFill>
                  <a:srgbClr val="106436"/>
                </a:solidFill>
              </a:rPr>
              <a:t> </a:t>
            </a:r>
            <a:endParaRPr lang="en-US" dirty="0">
              <a:solidFill>
                <a:srgbClr val="106436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/>
              <a:t>Athletics</a:t>
            </a:r>
            <a:r>
              <a:rPr lang="en-US" sz="2000" dirty="0"/>
              <a:t> </a:t>
            </a:r>
            <a:r>
              <a:rPr lang="en-US" sz="1500" kern="1200" dirty="0">
                <a:solidFill>
                  <a:srgbClr val="106436"/>
                </a:solidFill>
              </a:rPr>
              <a:t>Baseball</a:t>
            </a:r>
            <a:r>
              <a:rPr lang="en-US" sz="1500" kern="1200" dirty="0">
                <a:solidFill>
                  <a:srgbClr val="106436"/>
                </a:solidFill>
                <a:latin typeface="Arial"/>
                <a:cs typeface="Arial"/>
              </a:rPr>
              <a:t>, basketball, beach volleyball, football, soccer, softball, swim &amp; dive, track &amp; field,  volleyball, wrestling</a:t>
            </a:r>
            <a:endParaRPr lang="en-US" dirty="0"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/>
              <a:t>Clubs</a:t>
            </a:r>
            <a:r>
              <a:rPr lang="en-US" sz="2000" dirty="0"/>
              <a:t> </a:t>
            </a:r>
            <a:r>
              <a:rPr lang="en-US" sz="1500" kern="1200" dirty="0">
                <a:solidFill>
                  <a:srgbClr val="106436"/>
                </a:solidFill>
                <a:latin typeface="Arial"/>
                <a:cs typeface="Arial"/>
              </a:rPr>
              <a:t>Join one of our diverse student clubs or start </a:t>
            </a:r>
            <a:br>
              <a:rPr lang="en-US" sz="1500" kern="1200" dirty="0">
                <a:solidFill>
                  <a:srgbClr val="106436"/>
                </a:solidFill>
                <a:latin typeface="Arial"/>
                <a:cs typeface="Arial"/>
              </a:rPr>
            </a:br>
            <a:r>
              <a:rPr lang="en-US" sz="1500" kern="1200" dirty="0">
                <a:solidFill>
                  <a:srgbClr val="106436"/>
                </a:solidFill>
                <a:latin typeface="Arial"/>
                <a:cs typeface="Arial"/>
              </a:rPr>
              <a:t>your own! 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/>
              <a:t>Student Senate</a:t>
            </a:r>
            <a:r>
              <a:rPr lang="en-US" sz="2000" b="1" kern="1200" dirty="0">
                <a:solidFill>
                  <a:srgbClr val="106436"/>
                </a:solidFill>
                <a:latin typeface="Arial"/>
                <a:cs typeface="Arial"/>
              </a:rPr>
              <a:t> </a:t>
            </a:r>
            <a:r>
              <a:rPr lang="en-US" sz="1500" kern="1200" dirty="0">
                <a:solidFill>
                  <a:srgbClr val="106436"/>
                </a:solidFill>
                <a:latin typeface="Arial"/>
                <a:cs typeface="Arial"/>
              </a:rPr>
              <a:t>Be a part of the student government and have a voice in college decision-making.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/>
              <a:t>Events</a:t>
            </a:r>
            <a:r>
              <a:rPr lang="en-US" sz="2000" dirty="0"/>
              <a:t> </a:t>
            </a:r>
            <a:r>
              <a:rPr lang="en-US" sz="1500" kern="1200" dirty="0">
                <a:solidFill>
                  <a:srgbClr val="106436"/>
                </a:solidFill>
                <a:latin typeface="Arial"/>
                <a:cs typeface="Arial"/>
              </a:rPr>
              <a:t>Enjoy a variety of social, cultural, and educational events throughout the year.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/>
              <a:t>Global Education </a:t>
            </a:r>
            <a:r>
              <a:rPr lang="en-US" sz="1500" kern="1200" dirty="0">
                <a:solidFill>
                  <a:srgbClr val="106436"/>
                </a:solidFill>
                <a:latin typeface="Arial"/>
                <a:cs typeface="Arial"/>
              </a:rPr>
              <a:t>Expand your horizons through our study abroad programs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3F40C9C-51C5-2E6F-CA1D-ECB6FD883ECA}"/>
              </a:ext>
            </a:extLst>
          </p:cNvPr>
          <p:cNvSpPr txBox="1">
            <a:spLocks noChangeArrowheads="1"/>
          </p:cNvSpPr>
          <p:nvPr/>
        </p:nvSpPr>
        <p:spPr>
          <a:xfrm>
            <a:off x="2330265" y="769952"/>
            <a:ext cx="3559977" cy="7333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4000" kern="0" dirty="0"/>
              <a:t>Student Life!</a:t>
            </a:r>
          </a:p>
        </p:txBody>
      </p:sp>
    </p:spTree>
    <p:extLst>
      <p:ext uri="{BB962C8B-B14F-4D97-AF65-F5344CB8AC3E}">
        <p14:creationId xmlns:p14="http://schemas.microsoft.com/office/powerpoint/2010/main" val="88259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24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86616" y="379445"/>
            <a:ext cx="8170767" cy="762000"/>
          </a:xfrm>
          <a:prstGeom prst="rect">
            <a:avLst/>
          </a:prstGeom>
        </p:spPr>
        <p:txBody>
          <a:bodyPr anchor="t"/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4000" kern="0" dirty="0"/>
              <a:t>10 Interest Area Pathways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38556" y="1966912"/>
            <a:ext cx="465393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If you already know your path </a:t>
            </a:r>
            <a:r>
              <a:rPr lang="en-US" dirty="0">
                <a:latin typeface="Arial"/>
                <a:cs typeface="Arial"/>
              </a:rPr>
              <a:t>Get started by meeting with an academic counselor. Our counselors specialize in areas of interest or student support services and will help students create education plans.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1903060" y="3610947"/>
            <a:ext cx="4488409" cy="1750569"/>
          </a:xfrm>
          <a:prstGeom prst="roundRect">
            <a:avLst/>
          </a:prstGeom>
          <a:solidFill>
            <a:srgbClr val="106436"/>
          </a:solidFill>
          <a:ln w="9525" cap="flat" cmpd="sng" algn="ctr">
            <a:solidFill>
              <a:srgbClr val="1B57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  <a:spcAft>
                <a:spcPts val="0"/>
              </a:spcAft>
            </a:pP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81 Degrees - 25 AD-T &amp; 56 Local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ts val="1500"/>
              </a:lnSpc>
              <a:spcAft>
                <a:spcPts val="0"/>
              </a:spcAft>
            </a:pPr>
            <a:r>
              <a:rPr lang="en-US" sz="1300" dirty="0">
                <a:solidFill>
                  <a:schemeClr val="bg1"/>
                </a:solidFill>
                <a:latin typeface="Arial"/>
                <a:cs typeface="Arial"/>
              </a:rPr>
              <a:t>(AD-T: Associate Degree for Transfer)</a:t>
            </a:r>
          </a:p>
          <a:p>
            <a:pPr>
              <a:lnSpc>
                <a:spcPts val="1500"/>
              </a:lnSpc>
              <a:spcAft>
                <a:spcPts val="0"/>
              </a:spcAft>
            </a:pPr>
            <a:endParaRPr lang="en-US" sz="1700" b="1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ts val="1500"/>
              </a:lnSpc>
              <a:spcAft>
                <a:spcPts val="0"/>
              </a:spcAft>
            </a:pP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43 Certificates - 8 Noncredit Certificates</a:t>
            </a:r>
            <a:endParaRPr lang="en-US" sz="1700" b="1" dirty="0">
              <a:solidFill>
                <a:schemeClr val="bg1"/>
              </a:solidFill>
              <a:cs typeface="Arial"/>
            </a:endParaRPr>
          </a:p>
          <a:p>
            <a:pPr marL="0" marR="0" indent="0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>
              <a:lnSpc>
                <a:spcPts val="1500"/>
              </a:lnSpc>
              <a:spcAft>
                <a:spcPts val="0"/>
              </a:spcAft>
            </a:pP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1 Bachelor of Science Degree </a:t>
            </a:r>
            <a:br>
              <a:rPr lang="en-US" sz="1700" b="1" dirty="0">
                <a:latin typeface="Arial"/>
                <a:cs typeface="Arial"/>
              </a:rPr>
            </a:br>
            <a:r>
              <a:rPr lang="en-US" sz="1700" b="1" dirty="0">
                <a:solidFill>
                  <a:schemeClr val="bg1"/>
                </a:solidFill>
                <a:latin typeface="Arial"/>
                <a:cs typeface="Arial"/>
              </a:rPr>
              <a:t>Health Information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87924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Shasta College Pathways: Interest Areas 2021">
            <a:hlinkClick r:id="" action="ppaction://media"/>
            <a:extLst>
              <a:ext uri="{FF2B5EF4-FFF2-40B4-BE49-F238E27FC236}">
                <a16:creationId xmlns:a16="http://schemas.microsoft.com/office/drawing/2014/main" id="{2A083764-91DF-7840-770F-FCFBA2A5244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4584" y="706170"/>
            <a:ext cx="8814831" cy="497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1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A5B07-3FE1-92A4-FEF0-68EA42874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81" y="274638"/>
            <a:ext cx="8944823" cy="6578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700" dirty="0"/>
              <a:t>Out of these 5 Interest Areas which is your top pick?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FA7DB-BC06-F4A0-4170-63C0A4EB81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0030" y="2091351"/>
            <a:ext cx="4331970" cy="3913361"/>
          </a:xfrm>
        </p:spPr>
        <p:txBody>
          <a:bodyPr/>
          <a:lstStyle/>
          <a:p>
            <a:r>
              <a:rPr lang="en-US" sz="2400" dirty="0"/>
              <a:t>Earth &amp; Environment</a:t>
            </a:r>
          </a:p>
          <a:p>
            <a:r>
              <a:rPr lang="en-US" sz="2400" dirty="0"/>
              <a:t>Science, Technology, Engineering &amp; Math</a:t>
            </a:r>
          </a:p>
          <a:p>
            <a:r>
              <a:rPr lang="en-US" sz="2400" dirty="0"/>
              <a:t>Industrial Technology</a:t>
            </a:r>
          </a:p>
          <a:p>
            <a:r>
              <a:rPr lang="en-US" sz="2400" dirty="0"/>
              <a:t>Business, Computer Technology &amp; Hospitality</a:t>
            </a:r>
          </a:p>
          <a:p>
            <a:r>
              <a:rPr lang="en-US" sz="2400" dirty="0"/>
              <a:t>Language &amp; Literature</a:t>
            </a:r>
          </a:p>
        </p:txBody>
      </p:sp>
      <p:pic>
        <p:nvPicPr>
          <p:cNvPr id="6" name="Content Placeholder 5" descr="Several vertical banners with text&#10;&#10;AI-generated content may be incorrect.">
            <a:extLst>
              <a:ext uri="{FF2B5EF4-FFF2-40B4-BE49-F238E27FC236}">
                <a16:creationId xmlns:a16="http://schemas.microsoft.com/office/drawing/2014/main" id="{E59D6675-BE75-A669-7782-F544F04529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512" y="1385179"/>
            <a:ext cx="4042253" cy="4420356"/>
          </a:xfrm>
        </p:spPr>
      </p:pic>
    </p:spTree>
    <p:extLst>
      <p:ext uri="{BB962C8B-B14F-4D97-AF65-F5344CB8AC3E}">
        <p14:creationId xmlns:p14="http://schemas.microsoft.com/office/powerpoint/2010/main" val="146127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766E7-6D25-BE7E-03AA-606415C5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D54C8-26EA-B790-9E04-AEAADFACD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81" y="274638"/>
            <a:ext cx="8944823" cy="6578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700" dirty="0"/>
              <a:t>Out of these 5 Interest Areas which is your top pick?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B9531-702E-8656-1CD2-A34C25F52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3085" y="2118511"/>
            <a:ext cx="4200807" cy="3687026"/>
          </a:xfrm>
        </p:spPr>
        <p:txBody>
          <a:bodyPr/>
          <a:lstStyle/>
          <a:p>
            <a:r>
              <a:rPr lang="en-US" sz="2400" dirty="0"/>
              <a:t>Education</a:t>
            </a:r>
          </a:p>
          <a:p>
            <a:r>
              <a:rPr lang="en-US" sz="2400" dirty="0"/>
              <a:t>Visual &amp; Performing Arts</a:t>
            </a:r>
          </a:p>
          <a:p>
            <a:r>
              <a:rPr lang="en-US" sz="2400" dirty="0"/>
              <a:t>People, Culture &amp; Society</a:t>
            </a:r>
          </a:p>
          <a:p>
            <a:r>
              <a:rPr lang="en-US" sz="2400" dirty="0"/>
              <a:t>Public Safety</a:t>
            </a:r>
          </a:p>
          <a:p>
            <a:r>
              <a:rPr lang="en-US" sz="2400" dirty="0"/>
              <a:t>Health &amp; Wellness</a:t>
            </a:r>
          </a:p>
        </p:txBody>
      </p:sp>
      <p:pic>
        <p:nvPicPr>
          <p:cNvPr id="8" name="Content Placeholder 7" descr="A group of people with different colored backgrounds&#10;&#10;AI-generated content may be incorrect.">
            <a:extLst>
              <a:ext uri="{FF2B5EF4-FFF2-40B4-BE49-F238E27FC236}">
                <a16:creationId xmlns:a16="http://schemas.microsoft.com/office/drawing/2014/main" id="{98528055-43BC-5511-B436-4965D901DA3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63" y="1255917"/>
            <a:ext cx="4010758" cy="4549619"/>
          </a:xfrm>
        </p:spPr>
      </p:pic>
    </p:spTree>
    <p:extLst>
      <p:ext uri="{BB962C8B-B14F-4D97-AF65-F5344CB8AC3E}">
        <p14:creationId xmlns:p14="http://schemas.microsoft.com/office/powerpoint/2010/main" val="262648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173420" y="1752600"/>
            <a:ext cx="7047187" cy="81395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en-US" sz="2200" b="1" kern="0" dirty="0"/>
              <a:t>Maybe you aren’t sure about your pathway. </a:t>
            </a:r>
            <a:br>
              <a:rPr lang="en-US" sz="2200" b="1" kern="0" dirty="0"/>
            </a:br>
            <a:r>
              <a:rPr lang="en-US" sz="2200" b="1" kern="0" dirty="0"/>
              <a:t>Our career counselors can help you: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73419" y="2650637"/>
            <a:ext cx="6348679" cy="356333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ts val="3500"/>
              </a:lnSpc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ts val="2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51625"/>
                </a:solidFill>
                <a:highlight>
                  <a:srgbClr val="FFFFFF"/>
                </a:highlight>
              </a:rPr>
              <a:t>Clarify your interests, personality style, work values, and preferred skills </a:t>
            </a:r>
          </a:p>
          <a:p>
            <a:pPr eaLnBrk="1" hangingPunct="1">
              <a:lnSpc>
                <a:spcPts val="2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51625"/>
                </a:solidFill>
                <a:highlight>
                  <a:srgbClr val="FFFFFF"/>
                </a:highlight>
              </a:rPr>
              <a:t>Explore career information </a:t>
            </a:r>
          </a:p>
          <a:p>
            <a:pPr eaLnBrk="1" hangingPunct="1">
              <a:lnSpc>
                <a:spcPts val="2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51625"/>
                </a:solidFill>
                <a:highlight>
                  <a:srgbClr val="FFFFFF"/>
                </a:highlight>
              </a:rPr>
              <a:t>Empower you to be an active participant in your career planning journey </a:t>
            </a:r>
          </a:p>
          <a:p>
            <a:pPr eaLnBrk="1" hangingPunct="1">
              <a:lnSpc>
                <a:spcPts val="2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51625"/>
                </a:solidFill>
                <a:highlight>
                  <a:srgbClr val="FFFFFF"/>
                </a:highlight>
              </a:rPr>
              <a:t>Identify potentially satisfying majors and careers </a:t>
            </a:r>
          </a:p>
          <a:p>
            <a:pPr eaLnBrk="1" hangingPunct="1">
              <a:lnSpc>
                <a:spcPts val="2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51625"/>
                </a:solidFill>
                <a:highlight>
                  <a:srgbClr val="FFFFFF"/>
                </a:highlight>
              </a:rPr>
              <a:t>Create an action plan </a:t>
            </a:r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r>
              <a:rPr lang="en-US" sz="2000" dirty="0">
                <a:solidFill>
                  <a:srgbClr val="051625"/>
                </a:solidFill>
                <a:highlight>
                  <a:srgbClr val="FFFFFF"/>
                </a:highlight>
              </a:rPr>
              <a:t>Manage your career decision-making process </a:t>
            </a:r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b="1" dirty="0"/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b="1" dirty="0"/>
          </a:p>
        </p:txBody>
      </p:sp>
      <p:sp>
        <p:nvSpPr>
          <p:cNvPr id="16" name="Title 5"/>
          <p:cNvSpPr txBox="1">
            <a:spLocks/>
          </p:cNvSpPr>
          <p:nvPr/>
        </p:nvSpPr>
        <p:spPr>
          <a:xfrm>
            <a:off x="1049216" y="457200"/>
            <a:ext cx="8094784" cy="838200"/>
          </a:xfrm>
          <a:prstGeom prst="rect">
            <a:avLst/>
          </a:prstGeom>
        </p:spPr>
        <p:txBody>
          <a:bodyPr anchor="t"/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800" kern="0" dirty="0"/>
              <a:t>Career Exploration &amp; Undecided</a:t>
            </a:r>
          </a:p>
        </p:txBody>
      </p:sp>
    </p:spTree>
    <p:extLst>
      <p:ext uri="{BB962C8B-B14F-4D97-AF65-F5344CB8AC3E}">
        <p14:creationId xmlns:p14="http://schemas.microsoft.com/office/powerpoint/2010/main" val="94729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604" y="825759"/>
            <a:ext cx="8562962" cy="435482"/>
          </a:xfrm>
        </p:spPr>
        <p:txBody>
          <a:bodyPr lIns="91440" tIns="45720" rIns="91440" bIns="45720" anchor="t"/>
          <a:lstStyle/>
          <a:p>
            <a:pPr marL="0" indent="0">
              <a:lnSpc>
                <a:spcPts val="2800"/>
              </a:lnSpc>
              <a:spcBef>
                <a:spcPts val="0"/>
              </a:spcBef>
              <a:buNone/>
            </a:pPr>
            <a:r>
              <a:rPr lang="en-US" sz="2200" b="1">
                <a:solidFill>
                  <a:schemeClr val="bg1"/>
                </a:solidFill>
              </a:rPr>
              <a:t>Earn a Certificate in as little as 1-semester for in-demand jobs: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817" y="1770024"/>
            <a:ext cx="3250422" cy="461693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rtl="0" eaLnBrk="0" fontAlgn="base" hangingPunct="0">
              <a:lnSpc>
                <a:spcPts val="3500"/>
              </a:lnSpc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Accounting</a:t>
            </a:r>
            <a:endParaRPr lang="en-US" sz="20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Agriculture</a:t>
            </a:r>
            <a:endParaRPr lang="en-US" sz="20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Automotive </a:t>
            </a:r>
            <a:endParaRPr lang="en-US" sz="20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Business</a:t>
            </a:r>
            <a:endParaRPr lang="en-US" sz="20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cs typeface="Arial"/>
              </a:rPr>
              <a:t>CNC Operator  </a:t>
            </a:r>
            <a:br>
              <a:rPr lang="en-US" sz="2000" dirty="0">
                <a:cs typeface="Arial"/>
              </a:rPr>
            </a:br>
            <a:r>
              <a:rPr lang="en-US" sz="1400" dirty="0">
                <a:cs typeface="Arial"/>
              </a:rPr>
              <a:t>(Manufacturing Industries)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CIS </a:t>
            </a:r>
            <a:br>
              <a:rPr lang="en-US" sz="2000" dirty="0"/>
            </a:br>
            <a:r>
              <a:rPr lang="en-US" sz="1400" dirty="0"/>
              <a:t>(Computer Information Systems)</a:t>
            </a:r>
            <a:endParaRPr lang="en-US" sz="14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Culinary Arts</a:t>
            </a:r>
            <a:endParaRPr lang="en-US" sz="20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Diesel </a:t>
            </a:r>
            <a:endParaRPr lang="en-US" sz="2000" dirty="0"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600" dirty="0">
              <a:cs typeface="Arial"/>
            </a:endParaRPr>
          </a:p>
          <a:p>
            <a:pPr>
              <a:lnSpc>
                <a:spcPts val="2400"/>
              </a:lnSpc>
              <a:spcBef>
                <a:spcPts val="600"/>
              </a:spcBef>
            </a:pPr>
            <a:endParaRPr lang="en-US" sz="2000" dirty="0">
              <a:cs typeface="Arial"/>
            </a:endParaRPr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kern="0" dirty="0">
              <a:cs typeface="Arial"/>
            </a:endParaRPr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kern="0" dirty="0"/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b="1" dirty="0"/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b="1" dirty="0"/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b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3955" y="188945"/>
            <a:ext cx="8229600" cy="838200"/>
          </a:xfrm>
        </p:spPr>
        <p:txBody>
          <a:bodyPr anchor="t"/>
          <a:lstStyle/>
          <a:p>
            <a:r>
              <a:rPr lang="en-US" sz="4000"/>
              <a:t>Career/Technical</a:t>
            </a:r>
            <a:r>
              <a:rPr lang="en-US" sz="4000" b="1"/>
              <a:t> Education</a:t>
            </a:r>
            <a:endParaRPr lang="en-US" sz="400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180204" y="1772717"/>
            <a:ext cx="3192721" cy="502515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rtl="0" eaLnBrk="0" fontAlgn="base" hangingPunct="0">
              <a:lnSpc>
                <a:spcPts val="3500"/>
              </a:lnSpc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Font typeface="Arial"/>
              <a:buChar char="•"/>
            </a:pPr>
            <a:r>
              <a:rPr lang="en-US" sz="2000" kern="0" dirty="0">
                <a:cs typeface="Arial"/>
              </a:rPr>
              <a:t>ECE </a:t>
            </a:r>
            <a:br>
              <a:rPr lang="en-US" sz="2000" kern="0" dirty="0">
                <a:cs typeface="Arial"/>
              </a:rPr>
            </a:br>
            <a:r>
              <a:rPr lang="en-US" sz="1400" kern="0" dirty="0">
                <a:cs typeface="Arial"/>
              </a:rPr>
              <a:t>(Early Childhood Education)  </a:t>
            </a:r>
            <a:endParaRPr lang="en-US" sz="1400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Arial"/>
              <a:buChar char="•"/>
            </a:pPr>
            <a:r>
              <a:rPr lang="en-US" sz="2000" kern="0" dirty="0"/>
              <a:t>Fire Technology</a:t>
            </a:r>
            <a:endParaRPr lang="en-US" dirty="0">
              <a:cs typeface="Arial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GIS </a:t>
            </a:r>
            <a:r>
              <a:rPr lang="en-US" sz="1600" dirty="0"/>
              <a:t>(Geographic Information Systems)</a:t>
            </a:r>
            <a:endParaRPr lang="en-US" sz="16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Heavy Equipment</a:t>
            </a:r>
            <a:endParaRPr lang="en-US" sz="2000" dirty="0">
              <a:cs typeface="Arial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Logging Operations</a:t>
            </a:r>
            <a:endParaRPr lang="en-US" sz="20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cs typeface="Arial"/>
              </a:rPr>
              <a:t>Nursing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cs typeface="Arial"/>
              </a:rPr>
              <a:t>Recording Arts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cs typeface="Arial"/>
              </a:rPr>
              <a:t>Welding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>
                <a:cs typeface="Arial"/>
              </a:rPr>
              <a:t>     and</a:t>
            </a:r>
            <a:r>
              <a:rPr lang="en-US" sz="2000" dirty="0"/>
              <a:t> more.....</a:t>
            </a:r>
            <a:endParaRPr lang="en-US" sz="2000" dirty="0">
              <a:cs typeface="Arial"/>
            </a:endParaRPr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b="1" dirty="0"/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b="1" dirty="0"/>
          </a:p>
          <a:p>
            <a:pPr eaLnBrk="1" hangingPunct="1">
              <a:lnSpc>
                <a:spcPts val="2400"/>
              </a:lnSpc>
              <a:spcBef>
                <a:spcPts val="600"/>
              </a:spcBef>
            </a:pPr>
            <a:endParaRPr lang="en-US" sz="2000" b="1" dirty="0"/>
          </a:p>
        </p:txBody>
      </p:sp>
      <p:pic>
        <p:nvPicPr>
          <p:cNvPr id="4098" name="Picture 2" descr="Interest Areas | Shasta Colle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0" r="28694"/>
          <a:stretch/>
        </p:blipFill>
        <p:spPr bwMode="auto">
          <a:xfrm>
            <a:off x="6326788" y="2232349"/>
            <a:ext cx="2652371" cy="380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35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CB90C-AC22-0495-CB4E-8E3787643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0825"/>
            <a:ext cx="8229600" cy="1020762"/>
          </a:xfrm>
        </p:spPr>
        <p:txBody>
          <a:bodyPr/>
          <a:lstStyle/>
          <a:p>
            <a:r>
              <a:rPr lang="en-US" dirty="0"/>
              <a:t>CTE Focus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5091B0E-0377-C13F-1DA3-5C2A6F707772}"/>
              </a:ext>
            </a:extLst>
          </p:cNvPr>
          <p:cNvSpPr txBox="1">
            <a:spLocks/>
          </p:cNvSpPr>
          <p:nvPr/>
        </p:nvSpPr>
        <p:spPr>
          <a:xfrm>
            <a:off x="339970" y="1666457"/>
            <a:ext cx="2726252" cy="39663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600" baseline="30000" dirty="0">
                <a:solidFill>
                  <a:srgbClr val="1B5733"/>
                </a:solidFill>
              </a:rPr>
              <a:t>Diesel Technology</a:t>
            </a:r>
          </a:p>
          <a:p>
            <a:pPr>
              <a:lnSpc>
                <a:spcPct val="100000"/>
              </a:lnSpc>
            </a:pPr>
            <a:r>
              <a:rPr lang="en-US" sz="2800" baseline="30000" dirty="0">
                <a:solidFill>
                  <a:schemeClr val="tx1"/>
                </a:solidFill>
              </a:rPr>
              <a:t>Pathway Degrees:</a:t>
            </a:r>
          </a:p>
          <a:p>
            <a:pPr>
              <a:lnSpc>
                <a:spcPct val="100000"/>
              </a:lnSpc>
            </a:pPr>
            <a:r>
              <a:rPr lang="en-US" sz="2400" b="0" baseline="30000" dirty="0">
                <a:solidFill>
                  <a:schemeClr val="tx1"/>
                </a:solidFill>
              </a:rPr>
              <a:t>Diesel Technology (AS)</a:t>
            </a:r>
          </a:p>
          <a:p>
            <a:pPr>
              <a:lnSpc>
                <a:spcPct val="100000"/>
              </a:lnSpc>
            </a:pPr>
            <a:r>
              <a:rPr lang="en-US" sz="2000" i="1" baseline="30000" dirty="0">
                <a:solidFill>
                  <a:srgbClr val="106436"/>
                </a:solidFill>
              </a:rPr>
              <a:t>4 semesters – 60.5 units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b="0" baseline="30000" dirty="0">
                <a:solidFill>
                  <a:schemeClr val="tx1"/>
                </a:solidFill>
              </a:rPr>
              <a:t>Diesel Technology (C)</a:t>
            </a:r>
            <a:br>
              <a:rPr lang="en-US" sz="2400" b="0" baseline="30000" dirty="0">
                <a:solidFill>
                  <a:schemeClr val="tx1"/>
                </a:solidFill>
              </a:rPr>
            </a:br>
            <a:r>
              <a:rPr lang="en-US" sz="2000" i="1" baseline="30000" dirty="0">
                <a:solidFill>
                  <a:srgbClr val="106436"/>
                </a:solidFill>
              </a:rPr>
              <a:t>3 semesters – 36.6 units</a:t>
            </a:r>
          </a:p>
          <a:p>
            <a:pPr>
              <a:lnSpc>
                <a:spcPct val="100000"/>
              </a:lnSpc>
            </a:pPr>
            <a:r>
              <a:rPr lang="en-US" sz="2800" baseline="30000" dirty="0">
                <a:solidFill>
                  <a:schemeClr val="tx1"/>
                </a:solidFill>
              </a:rPr>
              <a:t>Potential Careers:</a:t>
            </a:r>
          </a:p>
          <a:p>
            <a:pPr>
              <a:lnSpc>
                <a:spcPct val="100000"/>
              </a:lnSpc>
            </a:pPr>
            <a:r>
              <a:rPr lang="en-US" sz="2400" b="0" baseline="30000" dirty="0">
                <a:solidFill>
                  <a:schemeClr val="tx1"/>
                </a:solidFill>
              </a:rPr>
              <a:t>Bus and Truck Mechanic.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b="0" baseline="30000" dirty="0">
                <a:solidFill>
                  <a:schemeClr val="tx1"/>
                </a:solidFill>
              </a:rPr>
              <a:t>Mobile Heavy Equipment Mechanic. Diesel Engine Specialist.</a:t>
            </a:r>
          </a:p>
          <a:p>
            <a:pPr>
              <a:lnSpc>
                <a:spcPct val="100000"/>
              </a:lnSpc>
            </a:pPr>
            <a:r>
              <a:rPr lang="en-US" sz="2800" baseline="30000" dirty="0">
                <a:solidFill>
                  <a:schemeClr val="tx1"/>
                </a:solidFill>
              </a:rPr>
              <a:t>Salary:</a:t>
            </a:r>
            <a:br>
              <a:rPr lang="en-US" sz="2800" baseline="30000" dirty="0">
                <a:solidFill>
                  <a:schemeClr val="tx1"/>
                </a:solidFill>
              </a:rPr>
            </a:br>
            <a:r>
              <a:rPr lang="en-US" sz="2800" b="0" baseline="30000" dirty="0">
                <a:solidFill>
                  <a:schemeClr val="tx1"/>
                </a:solidFill>
              </a:rPr>
              <a:t>$45-$80K annually</a:t>
            </a:r>
          </a:p>
          <a:p>
            <a:pPr>
              <a:lnSpc>
                <a:spcPct val="100000"/>
              </a:lnSpc>
            </a:pPr>
            <a:endParaRPr lang="en-US" sz="2400" baseline="30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baseline="30000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4FF9E5-C182-91B4-0CBE-C9E8723D6D00}"/>
              </a:ext>
            </a:extLst>
          </p:cNvPr>
          <p:cNvSpPr txBox="1">
            <a:spLocks/>
          </p:cNvSpPr>
          <p:nvPr/>
        </p:nvSpPr>
        <p:spPr>
          <a:xfrm>
            <a:off x="3264559" y="2061723"/>
            <a:ext cx="2606982" cy="39663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600" baseline="30000" dirty="0">
                <a:solidFill>
                  <a:srgbClr val="1B5733"/>
                </a:solidFill>
              </a:rPr>
              <a:t>Water Treatment</a:t>
            </a:r>
          </a:p>
          <a:p>
            <a:pPr>
              <a:lnSpc>
                <a:spcPct val="100000"/>
              </a:lnSpc>
            </a:pPr>
            <a:r>
              <a:rPr lang="en-US" sz="2800" baseline="30000" dirty="0">
                <a:solidFill>
                  <a:schemeClr val="tx1"/>
                </a:solidFill>
              </a:rPr>
              <a:t>Pathway Degrees: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b="0" baseline="30000" dirty="0">
                <a:solidFill>
                  <a:schemeClr val="tx1"/>
                </a:solidFill>
              </a:rPr>
              <a:t>Water/Wastewater Treatment (C)</a:t>
            </a:r>
            <a:br>
              <a:rPr lang="en-US" sz="2400" b="0" baseline="30000" dirty="0">
                <a:solidFill>
                  <a:schemeClr val="tx1"/>
                </a:solidFill>
              </a:rPr>
            </a:br>
            <a:r>
              <a:rPr lang="en-US" sz="2000" i="1" baseline="30000" dirty="0">
                <a:solidFill>
                  <a:srgbClr val="106436"/>
                </a:solidFill>
              </a:rPr>
              <a:t>2 semesters + 1 Summer session – 18 units</a:t>
            </a:r>
          </a:p>
          <a:p>
            <a:pPr>
              <a:lnSpc>
                <a:spcPct val="100000"/>
              </a:lnSpc>
            </a:pPr>
            <a:r>
              <a:rPr lang="en-US" sz="2800" baseline="30000" dirty="0">
                <a:solidFill>
                  <a:schemeClr val="tx1"/>
                </a:solidFill>
              </a:rPr>
              <a:t>Potential Careers: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b="0" baseline="30000" dirty="0">
                <a:solidFill>
                  <a:schemeClr val="tx1"/>
                </a:solidFill>
              </a:rPr>
              <a:t>Wastewater Plant System Operator. System Manager. Environmental Engineer Technician.</a:t>
            </a:r>
          </a:p>
          <a:p>
            <a:pPr>
              <a:lnSpc>
                <a:spcPct val="100000"/>
              </a:lnSpc>
            </a:pPr>
            <a:r>
              <a:rPr lang="en-US" sz="2800" baseline="30000" dirty="0">
                <a:solidFill>
                  <a:schemeClr val="tx1"/>
                </a:solidFill>
              </a:rPr>
              <a:t>Salary:</a:t>
            </a:r>
            <a:br>
              <a:rPr lang="en-US" sz="2800" baseline="30000" dirty="0">
                <a:solidFill>
                  <a:schemeClr val="tx1"/>
                </a:solidFill>
              </a:rPr>
            </a:br>
            <a:r>
              <a:rPr lang="en-US" sz="2800" b="0" baseline="30000" dirty="0">
                <a:solidFill>
                  <a:schemeClr val="tx1"/>
                </a:solidFill>
              </a:rPr>
              <a:t>$50-$84K annually</a:t>
            </a:r>
          </a:p>
          <a:p>
            <a:pPr>
              <a:lnSpc>
                <a:spcPct val="100000"/>
              </a:lnSpc>
            </a:pPr>
            <a:endParaRPr lang="en-US" sz="2400" baseline="30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baseline="30000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5D58B9C-7BA2-58F3-E18E-D185F9627C7F}"/>
              </a:ext>
            </a:extLst>
          </p:cNvPr>
          <p:cNvSpPr txBox="1">
            <a:spLocks/>
          </p:cNvSpPr>
          <p:nvPr/>
        </p:nvSpPr>
        <p:spPr>
          <a:xfrm>
            <a:off x="6199087" y="2335336"/>
            <a:ext cx="2527469" cy="39663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600" baseline="30000" dirty="0">
                <a:solidFill>
                  <a:srgbClr val="1B5733"/>
                </a:solidFill>
              </a:rPr>
              <a:t>Medical Assisting</a:t>
            </a:r>
          </a:p>
          <a:p>
            <a:pPr>
              <a:lnSpc>
                <a:spcPct val="100000"/>
              </a:lnSpc>
            </a:pPr>
            <a:r>
              <a:rPr lang="en-US" sz="2800" baseline="30000" dirty="0">
                <a:solidFill>
                  <a:schemeClr val="tx1"/>
                </a:solidFill>
              </a:rPr>
              <a:t>Pathway Degrees: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b="0" baseline="30000" dirty="0">
                <a:solidFill>
                  <a:schemeClr val="tx1"/>
                </a:solidFill>
              </a:rPr>
              <a:t>Medical Assisting (C)</a:t>
            </a:r>
            <a:br>
              <a:rPr lang="en-US" sz="2400" b="0" baseline="30000" dirty="0">
                <a:solidFill>
                  <a:schemeClr val="tx1"/>
                </a:solidFill>
              </a:rPr>
            </a:br>
            <a:r>
              <a:rPr lang="en-US" sz="2000" i="1" baseline="30000" dirty="0">
                <a:solidFill>
                  <a:srgbClr val="106436"/>
                </a:solidFill>
              </a:rPr>
              <a:t>2 semesters – 24 units</a:t>
            </a:r>
          </a:p>
          <a:p>
            <a:pPr>
              <a:lnSpc>
                <a:spcPct val="100000"/>
              </a:lnSpc>
            </a:pPr>
            <a:r>
              <a:rPr lang="en-US" sz="2800" baseline="30000" dirty="0">
                <a:solidFill>
                  <a:schemeClr val="tx1"/>
                </a:solidFill>
              </a:rPr>
              <a:t>Potential Careers:</a:t>
            </a:r>
          </a:p>
          <a:p>
            <a:pPr>
              <a:lnSpc>
                <a:spcPct val="100000"/>
              </a:lnSpc>
            </a:pPr>
            <a:r>
              <a:rPr lang="en-US" sz="2400" b="0" baseline="30000" dirty="0">
                <a:solidFill>
                  <a:schemeClr val="tx1"/>
                </a:solidFill>
              </a:rPr>
              <a:t>Medical Assistant.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b="0" baseline="30000" dirty="0">
                <a:solidFill>
                  <a:schemeClr val="tx1"/>
                </a:solidFill>
              </a:rPr>
              <a:t>Front Office Assistant.</a:t>
            </a:r>
          </a:p>
          <a:p>
            <a:pPr>
              <a:lnSpc>
                <a:spcPct val="100000"/>
              </a:lnSpc>
            </a:pPr>
            <a:r>
              <a:rPr lang="en-US" sz="2800" baseline="30000" dirty="0">
                <a:solidFill>
                  <a:schemeClr val="tx1"/>
                </a:solidFill>
              </a:rPr>
              <a:t>Salary:</a:t>
            </a:r>
            <a:br>
              <a:rPr lang="en-US" sz="2800" baseline="30000" dirty="0">
                <a:solidFill>
                  <a:schemeClr val="tx1"/>
                </a:solidFill>
              </a:rPr>
            </a:br>
            <a:r>
              <a:rPr lang="en-US" sz="2800" b="0" baseline="30000" dirty="0">
                <a:solidFill>
                  <a:schemeClr val="tx1"/>
                </a:solidFill>
              </a:rPr>
              <a:t>$36-$46K annually</a:t>
            </a:r>
          </a:p>
          <a:p>
            <a:pPr>
              <a:lnSpc>
                <a:spcPct val="100000"/>
              </a:lnSpc>
            </a:pPr>
            <a:endParaRPr lang="en-US" sz="2400" baseline="30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baseline="30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9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Help your community through public service and find your success at Shasta College">
            <a:hlinkClick r:id="" action="ppaction://media"/>
            <a:extLst>
              <a:ext uri="{FF2B5EF4-FFF2-40B4-BE49-F238E27FC236}">
                <a16:creationId xmlns:a16="http://schemas.microsoft.com/office/drawing/2014/main" id="{3C892E6E-56A3-B799-1085-E1C25A53709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494446"/>
            <a:ext cx="9144000" cy="516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9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3941"/>
            <a:ext cx="8229600" cy="1066800"/>
          </a:xfrm>
        </p:spPr>
        <p:txBody>
          <a:bodyPr anchor="t"/>
          <a:lstStyle/>
          <a:p>
            <a:pPr eaLnBrk="1" hangingPunct="1"/>
            <a:r>
              <a:rPr lang="en-US" sz="4000" b="1"/>
              <a:t>Transfer to a University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029200" y="1820068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105150" y="2982118"/>
            <a:ext cx="914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Your AA degree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52400" y="1821454"/>
            <a:ext cx="8839200" cy="250353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US" sz="2400" kern="0" dirty="0"/>
              <a:t>Complete your </a:t>
            </a:r>
            <a:r>
              <a:rPr lang="en-US" sz="2400" b="1" kern="0" dirty="0"/>
              <a:t>first two years </a:t>
            </a:r>
            <a:r>
              <a:rPr lang="en-US" sz="2400" kern="0" dirty="0"/>
              <a:t>at </a:t>
            </a:r>
            <a:r>
              <a:rPr lang="en-US" sz="2400" b="1" kern="0" dirty="0"/>
              <a:t>Shasta College</a:t>
            </a:r>
            <a:endParaRPr lang="en-US" sz="2400" kern="0" dirty="0"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US" sz="2400" kern="0" dirty="0"/>
              <a:t>Guaranteed acceptance options at a California State University (CSU) or University of California (UC)</a:t>
            </a:r>
            <a:endParaRPr lang="en-US" sz="2400" kern="0" dirty="0"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US" sz="2200" kern="0" dirty="0"/>
              <a:t>If you are interested in transferring to an out-of-state program </a:t>
            </a:r>
            <a:r>
              <a:rPr lang="en-US" sz="2200" kern="0" err="1"/>
              <a:t>ie</a:t>
            </a:r>
            <a:r>
              <a:rPr lang="en-US" sz="2200" kern="0" dirty="0"/>
              <a:t> Oregon, Nevada and Washington, as well as other states, talk to a Shasta College counselor about your options. </a:t>
            </a:r>
            <a:endParaRPr lang="en-US" sz="2200" kern="0" dirty="0"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44630E-C7C1-F901-ABA3-592A8B240EC2}"/>
              </a:ext>
            </a:extLst>
          </p:cNvPr>
          <p:cNvSpPr txBox="1"/>
          <p:nvPr/>
        </p:nvSpPr>
        <p:spPr>
          <a:xfrm>
            <a:off x="4179627" y="4500917"/>
            <a:ext cx="4892720" cy="1200329"/>
          </a:xfrm>
          <a:prstGeom prst="rect">
            <a:avLst/>
          </a:prstGeom>
          <a:noFill/>
          <a:ln>
            <a:solidFill>
              <a:srgbClr val="106436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The Shasta College Transfer Center is located on the Redding Campus in Room 2143 and provides many support services for students intending to transfer to a university.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1833C96-48A2-14EB-7131-000FAE3B2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421489">
            <a:off x="6061776" y="590029"/>
            <a:ext cx="3235505" cy="598346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171BA3F-A17D-A4E1-C2FF-552D49F8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297" y="1897694"/>
            <a:ext cx="2158999" cy="386861"/>
          </a:xfrm>
        </p:spPr>
        <p:txBody>
          <a:bodyPr anchor="t"/>
          <a:lstStyle/>
          <a:p>
            <a:r>
              <a:rPr lang="en-US" sz="1600" b="1" dirty="0">
                <a:solidFill>
                  <a:srgbClr val="002060"/>
                </a:solidFill>
              </a:rPr>
              <a:t>TAG…you’re in!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150A99-7B35-0D83-07FE-37B47B128A3F}"/>
              </a:ext>
            </a:extLst>
          </p:cNvPr>
          <p:cNvSpPr txBox="1"/>
          <p:nvPr/>
        </p:nvSpPr>
        <p:spPr>
          <a:xfrm>
            <a:off x="4068138" y="1877182"/>
            <a:ext cx="2555319" cy="44935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UC</a:t>
            </a:r>
          </a:p>
          <a:p>
            <a:pPr>
              <a:spcBef>
                <a:spcPts val="0"/>
              </a:spcBef>
            </a:pPr>
            <a:r>
              <a:rPr lang="en-US" sz="1700" b="1" dirty="0">
                <a:latin typeface="Arial"/>
                <a:cs typeface="Arial"/>
              </a:rPr>
              <a:t>Guaranteed Admission </a:t>
            </a:r>
            <a:r>
              <a:rPr lang="en-US" sz="1700" dirty="0">
                <a:latin typeface="Arial"/>
                <a:cs typeface="Arial"/>
              </a:rPr>
              <a:t>to one of six UC campuses Includes: 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Davis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Santa Cruz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Merced,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Santa Barbara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Irvine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Riverside</a:t>
            </a:r>
            <a:br>
              <a:rPr lang="en-US" sz="1600" dirty="0">
                <a:latin typeface="Arial"/>
                <a:cs typeface="Arial"/>
              </a:rPr>
            </a:br>
            <a:r>
              <a:rPr lang="en-US" sz="800" dirty="0">
                <a:solidFill>
                  <a:schemeClr val="bg1"/>
                </a:solidFill>
                <a:latin typeface="Arial"/>
                <a:cs typeface="Arial"/>
              </a:rPr>
              <a:t>wo</a:t>
            </a:r>
          </a:p>
          <a:p>
            <a:pPr>
              <a:spcBef>
                <a:spcPts val="0"/>
              </a:spcBef>
            </a:pPr>
            <a:r>
              <a:rPr lang="en-US" sz="1700" dirty="0">
                <a:latin typeface="Arial"/>
                <a:cs typeface="Arial"/>
              </a:rPr>
              <a:t>Three do not participate: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Berkeley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San Diego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/>
                <a:cs typeface="Arial"/>
              </a:rPr>
              <a:t>UCLA</a:t>
            </a:r>
          </a:p>
          <a:p>
            <a:pPr>
              <a:spcBef>
                <a:spcPts val="0"/>
              </a:spcBef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Arial"/>
              <a:cs typeface="Arial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8F4F67-760E-F785-A46F-6DF51BC5C9D0}"/>
              </a:ext>
            </a:extLst>
          </p:cNvPr>
          <p:cNvCxnSpPr>
            <a:cxnSpLocks/>
          </p:cNvCxnSpPr>
          <p:nvPr/>
        </p:nvCxnSpPr>
        <p:spPr bwMode="auto">
          <a:xfrm>
            <a:off x="3966148" y="1975921"/>
            <a:ext cx="0" cy="36558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DF55DA8-66BD-E84C-85F6-54A986250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856" y="633628"/>
            <a:ext cx="2555319" cy="54342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1738" y="1877182"/>
            <a:ext cx="1975886" cy="30162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0"/>
              </a:spcBef>
            </a:pPr>
            <a:r>
              <a:rPr lang="en-US" sz="2000" b="1" dirty="0">
                <a:solidFill>
                  <a:srgbClr val="FF0000"/>
                </a:solidFill>
                <a:latin typeface="Arial"/>
                <a:cs typeface="Arial"/>
              </a:rPr>
              <a:t>CSU</a:t>
            </a:r>
          </a:p>
          <a:p>
            <a:pPr>
              <a:spcBef>
                <a:spcPts val="0"/>
              </a:spcBef>
            </a:pPr>
            <a:r>
              <a:rPr lang="en-US" sz="1600" b="1" dirty="0">
                <a:latin typeface="Arial"/>
                <a:cs typeface="Arial"/>
              </a:rPr>
              <a:t>Guaranteed Admission to one of the 23 CSUs </a:t>
            </a:r>
            <a:r>
              <a:rPr lang="en-US" sz="1600" dirty="0">
                <a:latin typeface="Arial"/>
                <a:cs typeface="Arial"/>
              </a:rPr>
              <a:t>with Junior Status</a:t>
            </a:r>
            <a:endParaRPr lang="en-US" sz="1600" b="1" dirty="0"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US" sz="1600" b="1" dirty="0">
                <a:latin typeface="Arial"/>
                <a:cs typeface="Arial"/>
              </a:rPr>
              <a:t>Only 60 more semester units </a:t>
            </a:r>
            <a:r>
              <a:rPr lang="en-US" sz="1600" dirty="0">
                <a:latin typeface="Arial"/>
                <a:cs typeface="Arial"/>
              </a:rPr>
              <a:t>for a bachelor’s degree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latin typeface="Arial"/>
                <a:cs typeface="Arial"/>
              </a:rPr>
              <a:t>Possibility of </a:t>
            </a:r>
            <a:r>
              <a:rPr lang="en-US" sz="1600" b="1" dirty="0">
                <a:latin typeface="Arial"/>
                <a:cs typeface="Arial"/>
              </a:rPr>
              <a:t>GPA bump </a:t>
            </a:r>
            <a:endParaRPr lang="en-US" sz="1600" b="1" dirty="0"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19A829-4F20-8690-36A4-D84DEBB7E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3515" y="5174212"/>
            <a:ext cx="1611604" cy="457554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26C6CB-9C45-F09D-09EB-8DACF3808367}"/>
              </a:ext>
            </a:extLst>
          </p:cNvPr>
          <p:cNvSpPr txBox="1">
            <a:spLocks noChangeArrowheads="1"/>
          </p:cNvSpPr>
          <p:nvPr/>
        </p:nvSpPr>
        <p:spPr>
          <a:xfrm>
            <a:off x="1147970" y="413941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4000" kern="0" dirty="0"/>
              <a:t>Transfer to a University</a:t>
            </a:r>
          </a:p>
        </p:txBody>
      </p:sp>
    </p:spTree>
    <p:extLst>
      <p:ext uri="{BB962C8B-B14F-4D97-AF65-F5344CB8AC3E}">
        <p14:creationId xmlns:p14="http://schemas.microsoft.com/office/powerpoint/2010/main" val="70925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F95A9-3214-2795-7AFD-55F86FF4C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B4E98-5094-5305-D19E-E03872E82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7145" y="2367478"/>
            <a:ext cx="4635374" cy="282921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200" dirty="0"/>
              <a:t>Student Support Programs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Financial Aid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Seniors Applying or Re-Applying to Shasta College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Important Dates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CE532E-81B1-50C0-2C18-9212A1022668}"/>
              </a:ext>
            </a:extLst>
          </p:cNvPr>
          <p:cNvSpPr txBox="1"/>
          <p:nvPr/>
        </p:nvSpPr>
        <p:spPr>
          <a:xfrm>
            <a:off x="1711105" y="523612"/>
            <a:ext cx="7432895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</a:rPr>
              <a:t>In this next section, we will cover</a:t>
            </a:r>
          </a:p>
          <a:p>
            <a:endParaRPr lang="en-US" dirty="0"/>
          </a:p>
        </p:txBody>
      </p:sp>
      <p:pic>
        <p:nvPicPr>
          <p:cNvPr id="8" name="Picture 7" descr="A green lawn with trees and a building&#10;&#10;AI-generated content may be incorrect.">
            <a:extLst>
              <a:ext uri="{FF2B5EF4-FFF2-40B4-BE49-F238E27FC236}">
                <a16:creationId xmlns:a16="http://schemas.microsoft.com/office/drawing/2014/main" id="{DFB81C61-5B5C-8F87-BC54-9125C78AC4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75"/>
          <a:stretch>
            <a:fillRect/>
          </a:stretch>
        </p:blipFill>
        <p:spPr>
          <a:xfrm>
            <a:off x="226336" y="1865014"/>
            <a:ext cx="4119328" cy="357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1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114" y="224826"/>
            <a:ext cx="8229600" cy="1020762"/>
          </a:xfrm>
        </p:spPr>
        <p:txBody>
          <a:bodyPr anchor="t"/>
          <a:lstStyle/>
          <a:p>
            <a:r>
              <a:rPr lang="en-US" sz="4000"/>
              <a:t>We’re Here to Help You Succeed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306352" y="800524"/>
            <a:ext cx="7848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with Programs and Services for Everyone!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42" y="2050850"/>
            <a:ext cx="4955019" cy="30162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/>
                <a:cs typeface="Arial"/>
              </a:rPr>
              <a:t>Basic Needs Resource Center</a:t>
            </a:r>
            <a:br>
              <a:rPr lang="en-US" sz="2200" b="1" dirty="0">
                <a:latin typeface="Arial"/>
                <a:cs typeface="Arial"/>
              </a:rPr>
            </a:br>
            <a:r>
              <a:rPr lang="en-US" sz="1300" b="1" dirty="0">
                <a:solidFill>
                  <a:srgbClr val="106436"/>
                </a:solidFill>
                <a:latin typeface="Arial"/>
                <a:cs typeface="Arial"/>
              </a:rPr>
              <a:t>Helps students navigate unexpected critical needs, connecting them to food services, housing resources, transportation support, and financial assistance.</a:t>
            </a: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06436"/>
              </a:solidFill>
              <a:latin typeface="Arial"/>
              <a:cs typeface="Arial"/>
            </a:endParaRP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/>
                <a:cs typeface="Arial"/>
              </a:rPr>
              <a:t>Career Counseling &amp; Career Services</a:t>
            </a:r>
            <a:r>
              <a:rPr lang="en-US" sz="2000" dirty="0">
                <a:solidFill>
                  <a:srgbClr val="051625"/>
                </a:solidFill>
                <a:latin typeface="Arial"/>
                <a:cs typeface="Arial"/>
              </a:rPr>
              <a:t> </a:t>
            </a: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06436"/>
              </a:solidFill>
              <a:latin typeface="Arial"/>
              <a:cs typeface="Arial"/>
            </a:endParaRP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/>
                <a:cs typeface="Arial"/>
              </a:rPr>
              <a:t>Food Services On Campus</a:t>
            </a:r>
            <a:br>
              <a:rPr lang="en-US" sz="2000" b="1" dirty="0">
                <a:latin typeface="Arial"/>
                <a:cs typeface="Arial"/>
              </a:rPr>
            </a:br>
            <a:r>
              <a:rPr lang="en-US" sz="1300" b="1" dirty="0">
                <a:solidFill>
                  <a:srgbClr val="106436"/>
                </a:solidFill>
                <a:latin typeface="Arial"/>
                <a:cs typeface="Arial"/>
              </a:rPr>
              <a:t>Cafeteria, The Bistro and Starbucks (Redding)</a:t>
            </a:r>
            <a:endParaRPr lang="en-US" sz="1300" b="1" dirty="0">
              <a:latin typeface="Arial"/>
              <a:cs typeface="Arial"/>
            </a:endParaRP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106436"/>
              </a:solidFill>
              <a:latin typeface="Arial"/>
              <a:cs typeface="Arial"/>
            </a:endParaRP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/>
                <a:cs typeface="Arial"/>
              </a:rPr>
              <a:t>Health &amp; Wellness Services</a:t>
            </a:r>
            <a:r>
              <a:rPr lang="en-US" sz="2200" b="1" dirty="0">
                <a:latin typeface="Arial"/>
                <a:cs typeface="Arial"/>
              </a:rPr>
              <a:t> </a:t>
            </a:r>
            <a:br>
              <a:rPr lang="en-US" sz="2200" b="1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300" b="1" dirty="0">
                <a:solidFill>
                  <a:srgbClr val="106436"/>
                </a:solidFill>
                <a:latin typeface="Arial"/>
                <a:cs typeface="Arial"/>
              </a:rPr>
              <a:t>Nursing services, doctor visits, dental cleanings, health screenings, as well as mental health counseling.</a:t>
            </a:r>
            <a:endParaRPr lang="en-US" sz="1400" b="1" dirty="0">
              <a:solidFill>
                <a:srgbClr val="106436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8861" y="2050850"/>
            <a:ext cx="4267199" cy="32778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lvl="2">
              <a:spcBef>
                <a:spcPts val="0"/>
              </a:spcBef>
            </a:pPr>
            <a:endParaRPr lang="en-US" sz="1400" b="1" dirty="0">
              <a:solidFill>
                <a:srgbClr val="106436"/>
              </a:solidFill>
              <a:latin typeface="Arial"/>
              <a:cs typeface="Arial"/>
            </a:endParaRP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000" b="1" dirty="0">
                <a:latin typeface="Arial"/>
                <a:cs typeface="Arial"/>
              </a:rPr>
              <a:t>Student Success Center / Extended Ed Campuses</a:t>
            </a:r>
            <a:br>
              <a:rPr lang="en-US" sz="2200" b="1" dirty="0">
                <a:latin typeface="Arial"/>
                <a:cs typeface="Arial"/>
              </a:rPr>
            </a:br>
            <a:r>
              <a:rPr lang="en-US" sz="1300" b="1" dirty="0">
                <a:solidFill>
                  <a:srgbClr val="106436"/>
                </a:solidFill>
                <a:latin typeface="Arial"/>
                <a:cs typeface="Arial"/>
              </a:rPr>
              <a:t>Visit our One Stop Centers for assistance with creating a Shasta College account, financial aid applications, registering for classes and more.</a:t>
            </a: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endParaRPr lang="en-US" sz="1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000" b="1" dirty="0">
                <a:latin typeface="Arial"/>
                <a:cs typeface="Arial"/>
              </a:rPr>
              <a:t>Tutoring &amp; Learning Centers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1400" b="1" dirty="0">
                <a:solidFill>
                  <a:srgbClr val="106436"/>
                </a:solidFill>
                <a:latin typeface="Arial"/>
                <a:cs typeface="Arial"/>
              </a:rPr>
              <a:t>  </a:t>
            </a:r>
            <a:br>
              <a:rPr lang="en-US" sz="1400" b="1" dirty="0">
                <a:solidFill>
                  <a:srgbClr val="106436"/>
                </a:solidFill>
                <a:latin typeface="Arial"/>
                <a:cs typeface="Arial"/>
              </a:rPr>
            </a:br>
            <a:r>
              <a:rPr lang="en-US" sz="1300" b="1" dirty="0">
                <a:solidFill>
                  <a:srgbClr val="106436"/>
                </a:solidFill>
                <a:latin typeface="Arial"/>
                <a:cs typeface="Arial"/>
              </a:rPr>
              <a:t>FREE peer tutoring for courses in Math, Business, Science, and Writing.</a:t>
            </a: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endParaRPr lang="en-US" sz="1000" dirty="0">
              <a:latin typeface="Arial"/>
              <a:cs typeface="Arial"/>
            </a:endParaRPr>
          </a:p>
          <a:p>
            <a:pPr marL="182880" lvl="1" indent="-18288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000" b="1" dirty="0">
                <a:latin typeface="Arial"/>
                <a:cs typeface="Arial"/>
              </a:rPr>
              <a:t>On Campus Dorms</a:t>
            </a:r>
            <a:r>
              <a:rPr lang="en-US" sz="2200" b="1" dirty="0">
                <a:latin typeface="Arial"/>
                <a:cs typeface="Arial"/>
              </a:rPr>
              <a:t> </a:t>
            </a:r>
            <a:r>
              <a:rPr lang="en-US" sz="1300" b="1" dirty="0">
                <a:solidFill>
                  <a:srgbClr val="106436"/>
                </a:solidFill>
                <a:latin typeface="Arial"/>
                <a:cs typeface="Arial"/>
              </a:rPr>
              <a:t>Cost ranges from $4,480-$4,630 for double occupancy &amp; $8,710-$9,010 for single occupancy. (Redding)</a:t>
            </a:r>
            <a:endParaRPr lang="en-US" sz="1400" b="1" dirty="0">
              <a:solidFill>
                <a:srgbClr val="10643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1694" y="1945341"/>
            <a:ext cx="4038600" cy="32778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lvl="1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/>
                <a:cs typeface="Arial"/>
              </a:rPr>
              <a:t>EOPS</a:t>
            </a:r>
            <a:r>
              <a:rPr lang="en-US" sz="2400" dirty="0">
                <a:latin typeface="Arial"/>
                <a:cs typeface="Arial"/>
              </a:rPr>
              <a:t> </a:t>
            </a:r>
            <a:br>
              <a:rPr lang="en-US" sz="2400" dirty="0"/>
            </a:br>
            <a:r>
              <a:rPr lang="en-US" sz="1400" b="1" dirty="0">
                <a:solidFill>
                  <a:srgbClr val="106436"/>
                </a:solidFill>
                <a:latin typeface="Arial"/>
                <a:cs typeface="Arial"/>
              </a:rPr>
              <a:t>Extended Opportunity Programs and Services offers education guidance &amp; supplemental financial support to eligible students </a:t>
            </a:r>
            <a:r>
              <a:rPr lang="en-US" sz="1200" b="1" dirty="0">
                <a:solidFill>
                  <a:srgbClr val="7030A0"/>
                </a:solidFill>
                <a:latin typeface="Arial"/>
                <a:cs typeface="Arial"/>
              </a:rPr>
              <a:t>(Apply to program)</a:t>
            </a:r>
            <a:endParaRPr lang="en-US" sz="1200" b="1" dirty="0">
              <a:solidFill>
                <a:srgbClr val="7030A0"/>
              </a:solidFill>
              <a:cs typeface="Arial" charset="0"/>
            </a:endParaRPr>
          </a:p>
          <a:p>
            <a:pPr marL="0" lvl="1">
              <a:spcBef>
                <a:spcPts val="600"/>
              </a:spcBef>
              <a:spcAft>
                <a:spcPts val="0"/>
              </a:spcAft>
            </a:pPr>
            <a:endParaRPr lang="en-US" sz="1200" b="1" dirty="0">
              <a:solidFill>
                <a:srgbClr val="7030A0"/>
              </a:solidFill>
              <a:latin typeface="Arial"/>
              <a:cs typeface="Arial"/>
            </a:endParaRPr>
          </a:p>
          <a:p>
            <a:pPr marL="182880" lvl="1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/>
                <a:cs typeface="Arial"/>
              </a:rPr>
              <a:t>PACE </a:t>
            </a:r>
            <a:br>
              <a:rPr lang="en-US" sz="2400" dirty="0"/>
            </a:br>
            <a:r>
              <a:rPr lang="en-US" sz="1400" b="1" dirty="0">
                <a:solidFill>
                  <a:srgbClr val="106436"/>
                </a:solidFill>
                <a:latin typeface="Arial"/>
                <a:cs typeface="Arial"/>
              </a:rPr>
              <a:t>Partners in Access to College Education for students with disabilities provides support and services to help students achieve their goals </a:t>
            </a:r>
            <a:r>
              <a:rPr lang="en-US" sz="1200" b="1" dirty="0">
                <a:solidFill>
                  <a:srgbClr val="7030A0"/>
                </a:solidFill>
                <a:latin typeface="Arial"/>
                <a:cs typeface="Arial"/>
              </a:rPr>
              <a:t>(Apply to program)</a:t>
            </a:r>
            <a:endParaRPr lang="en-US" sz="1200" b="1" dirty="0">
              <a:solidFill>
                <a:srgbClr val="7030A0"/>
              </a:solidFill>
              <a:cs typeface="Arial" charset="0"/>
            </a:endParaRPr>
          </a:p>
          <a:p>
            <a:pPr marL="0" lvl="1">
              <a:lnSpc>
                <a:spcPts val="2400"/>
              </a:lnSpc>
              <a:spcBef>
                <a:spcPts val="600"/>
              </a:spcBef>
            </a:pPr>
            <a:endParaRPr lang="en-US" sz="2400"/>
          </a:p>
        </p:txBody>
      </p:sp>
      <p:sp>
        <p:nvSpPr>
          <p:cNvPr id="5" name="TextBox 4"/>
          <p:cNvSpPr txBox="1"/>
          <p:nvPr/>
        </p:nvSpPr>
        <p:spPr>
          <a:xfrm>
            <a:off x="4687645" y="2199038"/>
            <a:ext cx="4038600" cy="36625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lvl="1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/>
                <a:cs typeface="Arial"/>
              </a:rPr>
              <a:t>SCI*FI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(ages 13-26)</a:t>
            </a:r>
            <a:br>
              <a:rPr lang="en-US" sz="1400" dirty="0">
                <a:latin typeface="Arial"/>
              </a:rPr>
            </a:br>
            <a:r>
              <a:rPr lang="en-US" sz="1400" b="1" dirty="0">
                <a:solidFill>
                  <a:srgbClr val="106436"/>
                </a:solidFill>
                <a:latin typeface="Arial"/>
                <a:cs typeface="Arial"/>
              </a:rPr>
              <a:t>Shasta College Inspiring &amp; Fostering Independence offers support for current or former foster youth. </a:t>
            </a:r>
            <a:endParaRPr lang="en-US" sz="1400">
              <a:solidFill>
                <a:srgbClr val="106436"/>
              </a:solidFill>
              <a:latin typeface="Arial"/>
              <a:cs typeface="Arial"/>
            </a:endParaRPr>
          </a:p>
          <a:p>
            <a:pPr marL="0" lvl="1">
              <a:spcBef>
                <a:spcPts val="600"/>
              </a:spcBef>
              <a:spcAft>
                <a:spcPts val="0"/>
              </a:spcAft>
            </a:pPr>
            <a:endParaRPr lang="en-US" sz="1400" b="1" dirty="0">
              <a:solidFill>
                <a:srgbClr val="106436"/>
              </a:solidFill>
              <a:latin typeface="Arial"/>
              <a:cs typeface="Arial"/>
            </a:endParaRPr>
          </a:p>
          <a:p>
            <a:pPr marL="182880" lvl="1" indent="-18288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/>
                <a:cs typeface="Arial"/>
              </a:rPr>
              <a:t>TRIO</a:t>
            </a:r>
            <a:br>
              <a:rPr lang="en-US" sz="2400" b="1" dirty="0">
                <a:latin typeface="Arial"/>
                <a:cs typeface="Arial"/>
              </a:rPr>
            </a:br>
            <a:r>
              <a:rPr lang="en-US" sz="1400" b="1" dirty="0">
                <a:solidFill>
                  <a:srgbClr val="106436"/>
                </a:solidFill>
                <a:latin typeface="Arial"/>
                <a:cs typeface="Arial"/>
              </a:rPr>
              <a:t>TRIO Student Support Services provide academic support and resources for eligible transfer students who are first generation and intend to transfer. </a:t>
            </a:r>
            <a:br>
              <a:rPr lang="en-US" sz="1400" b="1" dirty="0">
                <a:latin typeface="Arial"/>
                <a:cs typeface="Arial"/>
              </a:rPr>
            </a:br>
            <a:r>
              <a:rPr lang="en-US" sz="1200" b="1" dirty="0">
                <a:solidFill>
                  <a:srgbClr val="7030A0"/>
                </a:solidFill>
                <a:latin typeface="Arial"/>
                <a:cs typeface="Arial"/>
              </a:rPr>
              <a:t>(Apply to program)</a:t>
            </a:r>
            <a:endParaRPr lang="en-US" sz="24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lvl="2">
              <a:lnSpc>
                <a:spcPts val="2400"/>
              </a:lnSpc>
              <a:spcBef>
                <a:spcPts val="600"/>
              </a:spcBef>
            </a:pPr>
            <a:endParaRPr lang="en-US" sz="1400"/>
          </a:p>
          <a:p>
            <a:pPr marL="0" lvl="1" indent="-457200">
              <a:lnSpc>
                <a:spcPts val="2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title"/>
          </p:nvPr>
        </p:nvSpPr>
        <p:spPr>
          <a:xfrm>
            <a:off x="265323" y="366311"/>
            <a:ext cx="8458200" cy="705683"/>
          </a:xfrm>
        </p:spPr>
        <p:txBody>
          <a:bodyPr/>
          <a:lstStyle/>
          <a:p>
            <a:pPr marL="0" indent="0">
              <a:buNone/>
            </a:pPr>
            <a:r>
              <a:rPr lang="en-US" sz="2800" b="1">
                <a:solidFill>
                  <a:schemeClr val="bg1"/>
                </a:solidFill>
              </a:rPr>
              <a:t>Programs and Services for Specific Populations</a:t>
            </a:r>
          </a:p>
        </p:txBody>
      </p:sp>
    </p:spTree>
    <p:extLst>
      <p:ext uri="{BB962C8B-B14F-4D97-AF65-F5344CB8AC3E}">
        <p14:creationId xmlns:p14="http://schemas.microsoft.com/office/powerpoint/2010/main" val="349540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01C27-0D18-C068-62E5-4CB890951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59" y="1119845"/>
            <a:ext cx="5429816" cy="181668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106436"/>
                </a:solidFill>
              </a:rPr>
              <a:t>Which program supports students with disabilities?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781C6-5257-1E0C-A89C-3DD949E5F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504" y="3077307"/>
            <a:ext cx="2516863" cy="213358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106436"/>
                </a:solidFill>
              </a:rPr>
              <a:t>EOPS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106436"/>
                </a:solidFill>
              </a:rPr>
              <a:t>PACE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106436"/>
                </a:solidFill>
              </a:rPr>
              <a:t>SCI*FI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8AF47B-98A4-7E24-996A-21961A49B761}"/>
              </a:ext>
            </a:extLst>
          </p:cNvPr>
          <p:cNvSpPr txBox="1">
            <a:spLocks/>
          </p:cNvSpPr>
          <p:nvPr/>
        </p:nvSpPr>
        <p:spPr>
          <a:xfrm>
            <a:off x="339504" y="635267"/>
            <a:ext cx="4911505" cy="4873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000" kern="0" dirty="0"/>
              <a:t>Quiz Question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5DD67E-C9A4-D17A-A83A-D191B3BB1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009" y="1789477"/>
            <a:ext cx="3598753" cy="449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3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FEC867-7170-DCF2-36B4-66C761E35B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430" y="141600"/>
            <a:ext cx="3180667" cy="3287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E371C2-88AF-EE57-AABA-9BAC39A89657}"/>
              </a:ext>
            </a:extLst>
          </p:cNvPr>
          <p:cNvSpPr txBox="1"/>
          <p:nvPr/>
        </p:nvSpPr>
        <p:spPr>
          <a:xfrm>
            <a:off x="3116973" y="554655"/>
            <a:ext cx="524597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Arial"/>
                <a:cs typeface="Arial"/>
              </a:rPr>
              <a:t>All Are Welcome</a:t>
            </a:r>
            <a:endParaRPr lang="en-US" sz="4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88B678-F7A9-C2FB-ED08-EFBF87F26901}"/>
              </a:ext>
            </a:extLst>
          </p:cNvPr>
          <p:cNvSpPr txBox="1"/>
          <p:nvPr/>
        </p:nvSpPr>
        <p:spPr>
          <a:xfrm>
            <a:off x="3044579" y="2012883"/>
            <a:ext cx="6017449" cy="20467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For students who are undocumented</a:t>
            </a:r>
            <a:endParaRPr lang="en-US" dirty="0">
              <a:latin typeface="Arial"/>
            </a:endParaRPr>
          </a:p>
          <a:p>
            <a:r>
              <a:rPr lang="en-US" sz="1600" dirty="0">
                <a:latin typeface="Arial"/>
                <a:cs typeface="Arial"/>
              </a:rPr>
              <a:t>We have staff on campus ready to help you with specific processes and make connections to community resources.</a:t>
            </a:r>
          </a:p>
          <a:p>
            <a:endParaRPr lang="en-US" sz="1100" dirty="0">
              <a:latin typeface="Arial"/>
              <a:cs typeface="Arial"/>
            </a:endParaRPr>
          </a:p>
          <a:p>
            <a:r>
              <a:rPr lang="en-US" sz="1600" dirty="0">
                <a:latin typeface="Arial"/>
                <a:cs typeface="Arial"/>
              </a:rPr>
              <a:t>You BELONG here, and we want to help you succeed!</a:t>
            </a:r>
          </a:p>
          <a:p>
            <a:r>
              <a:rPr lang="en-US" sz="1600" dirty="0">
                <a:latin typeface="Arial"/>
                <a:cs typeface="Arial"/>
              </a:rPr>
              <a:t>To get started, please view</a:t>
            </a:r>
            <a:r>
              <a:rPr lang="en-US" sz="1600" dirty="0">
                <a:solidFill>
                  <a:srgbClr val="051625"/>
                </a:solidFill>
                <a:latin typeface="Impact"/>
              </a:rPr>
              <a:t> </a:t>
            </a:r>
            <a:r>
              <a:rPr lang="en-US" sz="1600" b="1" u="sng" dirty="0">
                <a:solidFill>
                  <a:srgbClr val="035C03"/>
                </a:solidFill>
                <a:latin typeface="Arial"/>
                <a:cs typeface="Arial"/>
                <a:hlinkClick r:id="rId3"/>
              </a:rPr>
              <a:t>Applying to Shasta College/California Residency</a:t>
            </a:r>
            <a:r>
              <a:rPr lang="en-US" sz="1600" dirty="0">
                <a:solidFill>
                  <a:srgbClr val="035C03"/>
                </a:solidFill>
                <a:latin typeface="Arial"/>
                <a:cs typeface="Arial"/>
              </a:rPr>
              <a:t> and </a:t>
            </a:r>
            <a:r>
              <a:rPr lang="en-US" sz="1600" b="1" u="sng" dirty="0">
                <a:solidFill>
                  <a:srgbClr val="035C03"/>
                </a:solidFill>
                <a:latin typeface="Arial"/>
                <a:cs typeface="Arial"/>
                <a:hlinkClick r:id="rId4"/>
              </a:rPr>
              <a:t>Financial Aid / Resources</a:t>
            </a:r>
            <a:r>
              <a:rPr lang="en-US" sz="1600" dirty="0">
                <a:solidFill>
                  <a:srgbClr val="035C03"/>
                </a:solidFill>
                <a:latin typeface="Arial"/>
                <a:cs typeface="Arial"/>
              </a:rPr>
              <a:t>.</a:t>
            </a:r>
            <a:endParaRPr lang="en-US" sz="1600" dirty="0">
              <a:latin typeface="Arial"/>
            </a:endParaRPr>
          </a:p>
          <a:p>
            <a:pPr algn="l"/>
            <a:endParaRPr lang="en-US" dirty="0"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682E3B-1C9E-0649-D0B2-9E22BBEBFD9F}"/>
              </a:ext>
            </a:extLst>
          </p:cNvPr>
          <p:cNvSpPr txBox="1"/>
          <p:nvPr/>
        </p:nvSpPr>
        <p:spPr>
          <a:xfrm>
            <a:off x="286084" y="4059597"/>
            <a:ext cx="3255782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dirty="0">
                <a:solidFill>
                  <a:srgbClr val="1B5733"/>
                </a:solidFill>
                <a:latin typeface="Arial"/>
                <a:cs typeface="Arial"/>
              </a:rPr>
              <a:t>Redding Campus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A3AD03-D4C3-A09E-61E5-E25F27E88E7F}"/>
              </a:ext>
            </a:extLst>
          </p:cNvPr>
          <p:cNvSpPr txBox="1"/>
          <p:nvPr/>
        </p:nvSpPr>
        <p:spPr>
          <a:xfrm>
            <a:off x="4480955" y="4027476"/>
            <a:ext cx="4581073" cy="5693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dirty="0">
                <a:solidFill>
                  <a:srgbClr val="1B5733"/>
                </a:solidFill>
                <a:latin typeface="Arial"/>
                <a:cs typeface="Arial"/>
              </a:rPr>
              <a:t>Extended Ed </a:t>
            </a:r>
            <a:br>
              <a:rPr lang="en-US" sz="1700" b="1" dirty="0">
                <a:solidFill>
                  <a:srgbClr val="1B5733"/>
                </a:solidFill>
                <a:latin typeface="Arial"/>
                <a:cs typeface="Arial"/>
              </a:rPr>
            </a:br>
            <a:r>
              <a:rPr lang="en-US" sz="1400" b="1" dirty="0">
                <a:solidFill>
                  <a:srgbClr val="1B5733"/>
                </a:solidFill>
                <a:latin typeface="Arial"/>
                <a:cs typeface="Arial"/>
              </a:rPr>
              <a:t>(Red Bluff, Weaverville &amp; Burney support)</a:t>
            </a:r>
            <a:endParaRPr lang="en-US" dirty="0">
              <a:cs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823A14-88E3-3ECF-A65F-6EC2143923B3}"/>
              </a:ext>
            </a:extLst>
          </p:cNvPr>
          <p:cNvSpPr txBox="1"/>
          <p:nvPr/>
        </p:nvSpPr>
        <p:spPr>
          <a:xfrm>
            <a:off x="4480955" y="4702172"/>
            <a:ext cx="305405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b="1" dirty="0">
                <a:solidFill>
                  <a:srgbClr val="1B5733"/>
                </a:solidFill>
                <a:latin typeface="Arial"/>
                <a:cs typeface="Arial"/>
              </a:rPr>
              <a:t>Maribel Fausto</a:t>
            </a:r>
            <a:endParaRPr lang="en-US" sz="1500" dirty="0">
              <a:latin typeface="Arial"/>
              <a:cs typeface="Arial"/>
            </a:endParaRPr>
          </a:p>
          <a:p>
            <a:r>
              <a:rPr lang="en-US" sz="1500" b="1" dirty="0">
                <a:solidFill>
                  <a:srgbClr val="1B5733"/>
                </a:solidFill>
                <a:latin typeface="Arial"/>
                <a:cs typeface="Arial"/>
              </a:rPr>
              <a:t>Student Services Coordinator</a:t>
            </a:r>
            <a:endParaRPr lang="en-US" sz="1500" dirty="0">
              <a:latin typeface="Arial"/>
              <a:cs typeface="Arial"/>
            </a:endParaRPr>
          </a:p>
          <a:p>
            <a:r>
              <a:rPr lang="en-US" sz="1500" b="1" dirty="0">
                <a:solidFill>
                  <a:srgbClr val="1B5733"/>
                </a:solidFill>
                <a:latin typeface="Arial"/>
                <a:cs typeface="Arial"/>
              </a:rPr>
              <a:t>530-840-2422</a:t>
            </a:r>
            <a:endParaRPr lang="en-US" sz="1500" dirty="0">
              <a:latin typeface="Arial"/>
              <a:cs typeface="Arial"/>
            </a:endParaRPr>
          </a:p>
          <a:p>
            <a:r>
              <a:rPr lang="en-US" sz="1500" b="1" dirty="0">
                <a:latin typeface="Arial"/>
                <a:cs typeface="Arial"/>
                <a:hlinkClick r:id="rId5"/>
              </a:rPr>
              <a:t>mfausto@shastacollege.edu</a:t>
            </a:r>
            <a:r>
              <a:rPr lang="en-US" sz="1500" b="1" dirty="0">
                <a:solidFill>
                  <a:srgbClr val="1B5733"/>
                </a:solidFill>
                <a:latin typeface="Arial"/>
                <a:cs typeface="Arial"/>
              </a:rPr>
              <a:t> 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8265F3-1A50-9AD7-A822-02B6402EC000}"/>
              </a:ext>
            </a:extLst>
          </p:cNvPr>
          <p:cNvSpPr txBox="1"/>
          <p:nvPr/>
        </p:nvSpPr>
        <p:spPr>
          <a:xfrm>
            <a:off x="286084" y="4413540"/>
            <a:ext cx="3054050" cy="1246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b="1" dirty="0">
                <a:solidFill>
                  <a:srgbClr val="1B5733"/>
                </a:solidFill>
                <a:latin typeface="Arial"/>
                <a:cs typeface="Arial"/>
              </a:rPr>
              <a:t>Milli Israel</a:t>
            </a:r>
            <a:endParaRPr lang="en-US" sz="1500" dirty="0">
              <a:latin typeface="Arial"/>
              <a:cs typeface="Arial"/>
            </a:endParaRPr>
          </a:p>
          <a:p>
            <a:r>
              <a:rPr lang="en-US" sz="1500" b="1" dirty="0">
                <a:solidFill>
                  <a:srgbClr val="1B5733"/>
                </a:solidFill>
                <a:latin typeface="Arial"/>
                <a:cs typeface="Arial"/>
              </a:rPr>
              <a:t>Student Services Coordinator</a:t>
            </a:r>
          </a:p>
          <a:p>
            <a:r>
              <a:rPr lang="en-US" sz="1500" b="1" dirty="0" err="1">
                <a:solidFill>
                  <a:srgbClr val="1B5733"/>
                </a:solidFill>
                <a:latin typeface="Arial"/>
                <a:cs typeface="Arial"/>
              </a:rPr>
              <a:t>Undocu</a:t>
            </a:r>
            <a:r>
              <a:rPr lang="en-US" sz="1500" b="1" dirty="0">
                <a:solidFill>
                  <a:srgbClr val="1B5733"/>
                </a:solidFill>
                <a:latin typeface="Arial"/>
                <a:cs typeface="Arial"/>
              </a:rPr>
              <a:t>-Liaison</a:t>
            </a:r>
            <a:endParaRPr lang="en-US" sz="1500" dirty="0">
              <a:latin typeface="Arial"/>
              <a:cs typeface="Arial"/>
            </a:endParaRPr>
          </a:p>
          <a:p>
            <a:r>
              <a:rPr lang="en-US" sz="1500" b="1" dirty="0">
                <a:solidFill>
                  <a:srgbClr val="1B5733"/>
                </a:solidFill>
                <a:latin typeface="Arial"/>
                <a:cs typeface="Arial"/>
              </a:rPr>
              <a:t>530-242-7598</a:t>
            </a:r>
            <a:endParaRPr lang="en-US" sz="1500" dirty="0">
              <a:latin typeface="Arial"/>
              <a:cs typeface="Arial"/>
            </a:endParaRPr>
          </a:p>
          <a:p>
            <a:r>
              <a:rPr lang="en-US" sz="1500" b="1" dirty="0">
                <a:latin typeface="Arial"/>
                <a:cs typeface="Arial"/>
                <a:hlinkClick r:id="rId6"/>
              </a:rPr>
              <a:t>misrael@shastacollege.edu</a:t>
            </a:r>
            <a:r>
              <a:rPr lang="en-US" sz="1500" b="1" dirty="0">
                <a:solidFill>
                  <a:srgbClr val="1B5733"/>
                </a:solidFill>
                <a:latin typeface="Arial"/>
                <a:cs typeface="Arial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00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74240" y="3062329"/>
            <a:ext cx="7026443" cy="104644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0"/>
              </a:spcBef>
            </a:pPr>
            <a:r>
              <a:rPr lang="en-US" sz="2000" dirty="0">
                <a:latin typeface="Arial"/>
                <a:cs typeface="Arial"/>
              </a:rPr>
              <a:t>Graduating Seniors who plan to start college in Fall 2027 need to complete the Fall 27/Spring 28 FAFSA</a:t>
            </a:r>
            <a:r>
              <a:rPr lang="en-US" sz="2000" b="1" dirty="0">
                <a:latin typeface="Arial"/>
                <a:cs typeface="Arial"/>
              </a:rPr>
              <a:t> </a:t>
            </a:r>
          </a:p>
          <a:p>
            <a:pPr>
              <a:spcBef>
                <a:spcPts val="0"/>
              </a:spcBef>
            </a:pPr>
            <a:endParaRPr lang="en-US" sz="600" b="1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en-US" sz="1600" b="1" dirty="0">
                <a:latin typeface="Arial"/>
                <a:cs typeface="Arial"/>
              </a:rPr>
              <a:t>The FAFSA and CADAA needs to be completed every year. </a:t>
            </a:r>
            <a:endParaRPr lang="en-US" sz="2000" dirty="0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EA0EE5-0E93-85B6-3012-56699D0C5B54}"/>
              </a:ext>
            </a:extLst>
          </p:cNvPr>
          <p:cNvSpPr txBox="1"/>
          <p:nvPr/>
        </p:nvSpPr>
        <p:spPr>
          <a:xfrm>
            <a:off x="317354" y="608780"/>
            <a:ext cx="3528305" cy="47840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sz="4000" b="1" dirty="0">
                <a:solidFill>
                  <a:schemeClr val="bg1"/>
                </a:solidFill>
                <a:latin typeface="Arial"/>
                <a:cs typeface="Arial"/>
              </a:rPr>
              <a:t>Financial Aid</a:t>
            </a:r>
          </a:p>
        </p:txBody>
      </p:sp>
      <p:pic>
        <p:nvPicPr>
          <p:cNvPr id="1028" name="Picture 4" descr="College, Career, &amp; Military Readiness / Financial Aid Inform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">
            <a:off x="6859755" y="29750"/>
            <a:ext cx="1865840" cy="184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24116E-FD48-659E-86A2-A778A80A848E}"/>
              </a:ext>
            </a:extLst>
          </p:cNvPr>
          <p:cNvSpPr txBox="1"/>
          <p:nvPr/>
        </p:nvSpPr>
        <p:spPr>
          <a:xfrm>
            <a:off x="567564" y="2271872"/>
            <a:ext cx="7611261" cy="80021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rgbClr val="106436"/>
                </a:solidFill>
                <a:latin typeface="Arial"/>
                <a:cs typeface="Arial"/>
              </a:rPr>
              <a:t>Free Application for Federal Student Aid (FAFSA) </a:t>
            </a:r>
            <a:endParaRPr lang="en-US" sz="2300" b="1" dirty="0">
              <a:solidFill>
                <a:srgbClr val="106436"/>
              </a:solidFill>
              <a:cs typeface="Arial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rgbClr val="106436"/>
                </a:solidFill>
                <a:latin typeface="Arial"/>
                <a:cs typeface="Arial"/>
              </a:rPr>
              <a:t>CA Dream Act Application (CADAA)</a:t>
            </a:r>
            <a:endParaRPr lang="en-US" sz="2400" dirty="0">
              <a:solidFill>
                <a:srgbClr val="106436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E2D4E4-7A4C-1693-258E-AE928017A008}"/>
              </a:ext>
            </a:extLst>
          </p:cNvPr>
          <p:cNvSpPr txBox="1"/>
          <p:nvPr/>
        </p:nvSpPr>
        <p:spPr>
          <a:xfrm>
            <a:off x="3198055" y="4174190"/>
            <a:ext cx="415465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We advise all students to complete financial aid applications even if you think you may not qualify and receive any assistance. </a:t>
            </a:r>
            <a:endParaRPr lang="en-US" sz="1600" dirty="0"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DB1AD0-A9B4-37CF-A583-1E1F952F836A}"/>
              </a:ext>
            </a:extLst>
          </p:cNvPr>
          <p:cNvSpPr txBox="1"/>
          <p:nvPr/>
        </p:nvSpPr>
        <p:spPr>
          <a:xfrm>
            <a:off x="317354" y="1871302"/>
            <a:ext cx="9192126" cy="80534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sz="2600" b="1" dirty="0">
                <a:solidFill>
                  <a:srgbClr val="1B5733"/>
                </a:solidFill>
                <a:latin typeface="Arial"/>
                <a:cs typeface="Arial"/>
              </a:rPr>
              <a:t>Complete one of the following: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3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" name="Picture 2" descr="A green and grey logo&#10;&#10;AI-generated content may be incorrect.">
            <a:extLst>
              <a:ext uri="{FF2B5EF4-FFF2-40B4-BE49-F238E27FC236}">
                <a16:creationId xmlns:a16="http://schemas.microsoft.com/office/drawing/2014/main" id="{B37C15C9-323A-9391-76A5-D0B548CF6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26" y="4255032"/>
            <a:ext cx="2016369" cy="845402"/>
          </a:xfrm>
          <a:prstGeom prst="rect">
            <a:avLst/>
          </a:prstGeom>
        </p:spPr>
      </p:pic>
      <p:pic>
        <p:nvPicPr>
          <p:cNvPr id="7" name="Picture 6" descr="A black and blue text on a black background&#10;&#10;AI-generated content may be incorrect.">
            <a:extLst>
              <a:ext uri="{FF2B5EF4-FFF2-40B4-BE49-F238E27FC236}">
                <a16:creationId xmlns:a16="http://schemas.microsoft.com/office/drawing/2014/main" id="{E27FD68E-D604-CC3E-DD6D-B8334C328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107" y="5100434"/>
            <a:ext cx="2703559" cy="808889"/>
          </a:xfrm>
          <a:prstGeom prst="rect">
            <a:avLst/>
          </a:prstGeom>
        </p:spPr>
      </p:pic>
      <p:pic>
        <p:nvPicPr>
          <p:cNvPr id="9" name="Picture 8" descr="A green and grey logo&#10;&#10;AI-generated content may be incorrect.">
            <a:extLst>
              <a:ext uri="{FF2B5EF4-FFF2-40B4-BE49-F238E27FC236}">
                <a16:creationId xmlns:a16="http://schemas.microsoft.com/office/drawing/2014/main" id="{8E6E2D1C-11B0-56B9-AA23-8CCF0AA39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769" y="4245654"/>
            <a:ext cx="2016369" cy="84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5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9D2004B-8185-7678-8CFD-4F749E328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833CE3-E2A0-150C-C2DB-3611B6C80380}"/>
              </a:ext>
            </a:extLst>
          </p:cNvPr>
          <p:cNvSpPr txBox="1"/>
          <p:nvPr/>
        </p:nvSpPr>
        <p:spPr>
          <a:xfrm>
            <a:off x="144642" y="2174975"/>
            <a:ext cx="874498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0"/>
              </a:spcBef>
            </a:pPr>
            <a:r>
              <a:rPr lang="en-US" sz="2400" b="1" dirty="0">
                <a:solidFill>
                  <a:srgbClr val="106436"/>
                </a:solidFill>
                <a:latin typeface="Arial"/>
                <a:cs typeface="Arial"/>
              </a:rPr>
              <a:t>There are two ways students can qualify for FREE tuition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66F959-56B0-F844-6029-598B59B3DDDE}"/>
              </a:ext>
            </a:extLst>
          </p:cNvPr>
          <p:cNvSpPr txBox="1"/>
          <p:nvPr/>
        </p:nvSpPr>
        <p:spPr>
          <a:xfrm>
            <a:off x="142048" y="2693314"/>
            <a:ext cx="5525546" cy="272382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74320" indent="-27432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b="1" dirty="0">
                <a:latin typeface="Arial"/>
                <a:cs typeface="Arial"/>
              </a:rPr>
              <a:t>You qualify for the California College Promise Grant (CCPG) based on your financial need.</a:t>
            </a:r>
            <a:endParaRPr lang="en-US" dirty="0">
              <a:cs typeface="Arial" charset="0"/>
            </a:endParaRPr>
          </a:p>
          <a:p>
            <a:pPr marL="274320" indent="-342900">
              <a:spcAft>
                <a:spcPts val="0"/>
              </a:spcAft>
              <a:buAutoNum type="arabicPeriod"/>
            </a:pPr>
            <a:endParaRPr lang="en-US" sz="1600" b="1" dirty="0">
              <a:latin typeface="Arial"/>
              <a:cs typeface="Arial"/>
            </a:endParaRP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b="1" dirty="0">
                <a:latin typeface="Arial"/>
                <a:cs typeface="Arial"/>
              </a:rPr>
              <a:t>If you do not qualify for the CCPG instead complete the Shasta College Promise Program application </a:t>
            </a:r>
            <a:r>
              <a:rPr lang="en-US" sz="1700" b="1" dirty="0">
                <a:solidFill>
                  <a:srgbClr val="106436"/>
                </a:solidFill>
                <a:latin typeface="Arial"/>
                <a:cs typeface="Arial"/>
              </a:rPr>
              <a:t>which is not based on financial need, but does require the 4 steps featured in this green box </a:t>
            </a:r>
            <a:br>
              <a:rPr lang="en-US" sz="1700" b="1" dirty="0">
                <a:solidFill>
                  <a:srgbClr val="106436"/>
                </a:solidFill>
                <a:latin typeface="Arial"/>
                <a:cs typeface="Arial"/>
              </a:rPr>
            </a:br>
            <a:endParaRPr lang="en-US" sz="1700" b="1" dirty="0">
              <a:solidFill>
                <a:srgbClr val="106436"/>
              </a:solidFill>
              <a:latin typeface="Arial"/>
              <a:cs typeface="Arial"/>
            </a:endParaRPr>
          </a:p>
          <a:p>
            <a:pPr marL="27432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1400" b="1" dirty="0">
              <a:solidFill>
                <a:srgbClr val="106436"/>
              </a:solidFill>
              <a:latin typeface="Arial"/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0B90CC-1DCF-7F39-20C8-417A77C1C90E}"/>
              </a:ext>
            </a:extLst>
          </p:cNvPr>
          <p:cNvSpPr txBox="1"/>
          <p:nvPr/>
        </p:nvSpPr>
        <p:spPr>
          <a:xfrm>
            <a:off x="5892948" y="2801036"/>
            <a:ext cx="3109004" cy="2800767"/>
          </a:xfrm>
          <a:prstGeom prst="rect">
            <a:avLst/>
          </a:prstGeom>
          <a:solidFill>
            <a:srgbClr val="10643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Arial"/>
                <a:cs typeface="Arial"/>
              </a:rPr>
              <a:t>Eligibility requirements for Shasta </a:t>
            </a:r>
            <a:r>
              <a:rPr lang="en-US" sz="1700">
                <a:solidFill>
                  <a:schemeClr val="bg1"/>
                </a:solidFill>
                <a:latin typeface="Arial"/>
                <a:cs typeface="Arial"/>
              </a:rPr>
              <a:t>Promise Program:</a:t>
            </a:r>
            <a:endParaRPr lang="en-US" sz="1700" dirty="0">
              <a:solidFill>
                <a:schemeClr val="bg1"/>
              </a:solidFill>
              <a:cs typeface="Arial"/>
            </a:endParaRPr>
          </a:p>
          <a:p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Complete FAFSA or CADAA</a:t>
            </a:r>
          </a:p>
          <a:p>
            <a:pPr marL="342900" indent="-342900">
              <a:buAutoNum type="arabicPeriod"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Complete New Student Online Orientation</a:t>
            </a:r>
            <a:endParaRPr lang="en-US" dirty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Meet with a counselor and complete an ed plan</a:t>
            </a:r>
          </a:p>
          <a:p>
            <a:pPr marL="228600" indent="-228600">
              <a:buAutoNum type="arabicPeriod"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Enroll as a full-time student (12+ units)</a:t>
            </a:r>
            <a:endParaRPr lang="en-US" sz="1600" dirty="0">
              <a:solidFill>
                <a:schemeClr val="bg1"/>
              </a:solidFill>
              <a:cs typeface="Arial"/>
            </a:endParaRPr>
          </a:p>
          <a:p>
            <a:pPr marL="228600" indent="-228600">
              <a:buAutoNum type="arabicPeriod"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EDF8BF33-C023-6AC1-DAB5-C9B0A79203E8}"/>
              </a:ext>
            </a:extLst>
          </p:cNvPr>
          <p:cNvSpPr/>
          <p:nvPr/>
        </p:nvSpPr>
        <p:spPr bwMode="auto">
          <a:xfrm>
            <a:off x="3243404" y="4610193"/>
            <a:ext cx="365566" cy="309534"/>
          </a:xfrm>
          <a:prstGeom prst="rightArrow">
            <a:avLst/>
          </a:prstGeom>
          <a:solidFill>
            <a:srgbClr val="339933"/>
          </a:solidFill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398CBA-2F59-EAA8-ED06-F030C820A090}"/>
              </a:ext>
            </a:extLst>
          </p:cNvPr>
          <p:cNvSpPr txBox="1"/>
          <p:nvPr/>
        </p:nvSpPr>
        <p:spPr>
          <a:xfrm>
            <a:off x="402567" y="5078583"/>
            <a:ext cx="508781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Review additional details on the Tuition Waivers flyer</a:t>
            </a:r>
            <a:endParaRPr lang="en-US" sz="1600" dirty="0">
              <a:cs typeface="Arial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D750C27-E43D-3B89-D735-6E4A6A10448C}"/>
              </a:ext>
            </a:extLst>
          </p:cNvPr>
          <p:cNvSpPr txBox="1">
            <a:spLocks noChangeArrowheads="1"/>
          </p:cNvSpPr>
          <p:nvPr/>
        </p:nvSpPr>
        <p:spPr>
          <a:xfrm>
            <a:off x="360913" y="417292"/>
            <a:ext cx="6753215" cy="7792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600" kern="0" dirty="0"/>
              <a:t>How do you get free tuition?</a:t>
            </a:r>
            <a:endParaRPr lang="en-US" sz="36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926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37DB3-AA0E-A8D5-31BE-1A019B73E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E5EE7-E339-FBA3-498D-93FDC7F63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28" y="1910281"/>
            <a:ext cx="8688898" cy="4873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106436"/>
                </a:solidFill>
              </a:rPr>
              <a:t>What are the names of the two tuition free grants?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D8EF8-F16B-2A7C-23E7-3773B420B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131" y="2635330"/>
            <a:ext cx="6260472" cy="2133584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600" dirty="0">
                <a:solidFill>
                  <a:srgbClr val="106436"/>
                </a:solidFill>
              </a:rPr>
              <a:t>Two Years Free For All Grant &amp; CCC for North State Senior Grads Grant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600" dirty="0">
                <a:solidFill>
                  <a:srgbClr val="106436"/>
                </a:solidFill>
              </a:rPr>
              <a:t>Affordable College Fun Grant &amp; Shasta College For All Grant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600" dirty="0">
                <a:solidFill>
                  <a:srgbClr val="106436"/>
                </a:solidFill>
              </a:rPr>
              <a:t>California College Promise Grant &amp; Shasta College Promise Grant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748216-F2E3-26B7-0BEC-489B99E66025}"/>
              </a:ext>
            </a:extLst>
          </p:cNvPr>
          <p:cNvSpPr txBox="1">
            <a:spLocks/>
          </p:cNvSpPr>
          <p:nvPr/>
        </p:nvSpPr>
        <p:spPr>
          <a:xfrm>
            <a:off x="339504" y="635267"/>
            <a:ext cx="4911505" cy="4873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000" kern="0" dirty="0"/>
              <a:t>Quiz Question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96D9A0-2AFD-10AE-0F09-643F4BE26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399" y="2635330"/>
            <a:ext cx="2554470" cy="319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3" y="3097"/>
            <a:ext cx="9144000" cy="6858000"/>
          </a:xfrm>
          <a:prstGeom prst="rect">
            <a:avLst/>
          </a:prstGeom>
        </p:spPr>
      </p:pic>
      <p:sp>
        <p:nvSpPr>
          <p:cNvPr id="6169" name="Text Box 38"/>
          <p:cNvSpPr txBox="1">
            <a:spLocks noChangeArrowheads="1"/>
          </p:cNvSpPr>
          <p:nvPr/>
        </p:nvSpPr>
        <p:spPr bwMode="auto">
          <a:xfrm>
            <a:off x="381000" y="5943600"/>
            <a:ext cx="838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170" name="Text Box 39"/>
          <p:cNvSpPr txBox="1">
            <a:spLocks noChangeArrowheads="1"/>
          </p:cNvSpPr>
          <p:nvPr/>
        </p:nvSpPr>
        <p:spPr bwMode="auto">
          <a:xfrm>
            <a:off x="3886200" y="5414806"/>
            <a:ext cx="52735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106436"/>
                </a:solidFill>
                <a:latin typeface="Arial"/>
                <a:cs typeface="Arial"/>
              </a:rPr>
              <a:t>*Does not include cost of books, transportation or housing. **Prices reflect 2026-2027 estimated cost of tuition only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7588" y="388369"/>
            <a:ext cx="8229600" cy="1020762"/>
          </a:xfrm>
        </p:spPr>
        <p:txBody>
          <a:bodyPr anchor="t"/>
          <a:lstStyle/>
          <a:p>
            <a:r>
              <a:rPr lang="en-US" sz="4000"/>
              <a:t>Cost Comparisons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130" y="3536526"/>
            <a:ext cx="14478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$2,412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19899" y="3484076"/>
            <a:ext cx="1905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$13,676</a:t>
            </a:r>
            <a:endParaRPr lang="en-US" sz="2800" b="1" dirty="0"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51459" y="3484076"/>
            <a:ext cx="1905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$31,176</a:t>
            </a:r>
            <a:endParaRPr lang="en-US" sz="2800" b="1" dirty="0"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2135" y="348408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8000"/>
                </a:solidFill>
              </a:rPr>
              <a:t>$0</a:t>
            </a:r>
            <a:endParaRPr lang="en-US" sz="3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88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B6A257-26D6-68C9-505F-33FB672A6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AD80F06-2013-F5A4-F933-B6B62C749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62" y="375209"/>
            <a:ext cx="6817648" cy="912893"/>
          </a:xfrm>
        </p:spPr>
        <p:txBody>
          <a:bodyPr anchor="b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Beginning or Continuing </a:t>
            </a:r>
            <a:br>
              <a:rPr lang="en-US" sz="3700" dirty="0"/>
            </a:br>
            <a:r>
              <a:rPr lang="en-US" sz="3700" dirty="0"/>
              <a:t>Your Shasta College Journey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660505-AFDF-8F02-631E-C355AD10EBB6}"/>
              </a:ext>
            </a:extLst>
          </p:cNvPr>
          <p:cNvSpPr txBox="1"/>
          <p:nvPr/>
        </p:nvSpPr>
        <p:spPr>
          <a:xfrm>
            <a:off x="3833446" y="2076634"/>
            <a:ext cx="5162105" cy="349326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ym typeface="Wingdings 2" panose="05020102010507070707" pitchFamily="18" charset="2"/>
              </a:rPr>
              <a:t></a:t>
            </a:r>
            <a:r>
              <a:rPr lang="en-US" sz="1700" b="1" dirty="0">
                <a:sym typeface="Wingdings 2" panose="05020102010507070707" pitchFamily="18" charset="2"/>
              </a:rPr>
              <a:t> </a:t>
            </a:r>
            <a:r>
              <a:rPr lang="en-US" sz="2000" b="1" dirty="0"/>
              <a:t>January 21, 2027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1700" b="1" dirty="0"/>
              <a:t>Create or update your account by January 21</a:t>
            </a:r>
            <a:r>
              <a:rPr lang="en-US" sz="1700" b="1" baseline="30000" dirty="0"/>
              <a:t>st</a:t>
            </a:r>
            <a:br>
              <a:rPr lang="en-US" sz="1700" dirty="0"/>
            </a:br>
            <a:r>
              <a:rPr lang="en-US" sz="1000" dirty="0">
                <a:solidFill>
                  <a:schemeClr val="bg1"/>
                </a:solidFill>
              </a:rPr>
              <a:t>a</a:t>
            </a:r>
          </a:p>
          <a:p>
            <a:r>
              <a:rPr lang="en-US" sz="1700" dirty="0"/>
              <a:t>Note that it is mandatory for seniors to update an existing account. </a:t>
            </a:r>
          </a:p>
          <a:p>
            <a:br>
              <a:rPr lang="en-US" sz="1700" dirty="0"/>
            </a:br>
            <a:r>
              <a:rPr lang="en-US" sz="1700" b="1" dirty="0">
                <a:solidFill>
                  <a:srgbClr val="008000"/>
                </a:solidFill>
                <a:latin typeface="Arial"/>
                <a:cs typeface="Arial"/>
              </a:rPr>
              <a:t>When creating or updating your account reference the Guidance flyer </a:t>
            </a:r>
            <a:br>
              <a:rPr lang="en-US" sz="1700" b="1" dirty="0">
                <a:solidFill>
                  <a:srgbClr val="008000"/>
                </a:solidFill>
                <a:latin typeface="Arial"/>
                <a:cs typeface="Arial"/>
              </a:rPr>
            </a:br>
            <a:br>
              <a:rPr lang="en-US" sz="1700" b="1" dirty="0">
                <a:solidFill>
                  <a:srgbClr val="008000"/>
                </a:solidFill>
                <a:latin typeface="Arial"/>
                <a:cs typeface="Arial"/>
              </a:rPr>
            </a:br>
            <a:r>
              <a:rPr lang="en-US" sz="1700" dirty="0"/>
              <a:t>As long as questions are answered correctly, your student type will be updated from high school student to high school graduate.  </a:t>
            </a:r>
          </a:p>
          <a:p>
            <a:r>
              <a:rPr lang="en-US" sz="17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8242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E349D-ED02-26FC-3657-FDFAB7628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60800-95CE-2C66-ABD5-7B701AD52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73" y="2201504"/>
            <a:ext cx="6166687" cy="4873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106436"/>
                </a:solidFill>
              </a:rPr>
              <a:t>Seniors should create or update their account by this date: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A0401-BB16-1D06-EDB2-A91E149EA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504" y="3102342"/>
            <a:ext cx="3967161" cy="2133584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106436"/>
                </a:solidFill>
              </a:rPr>
              <a:t>October 2, 2026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106436"/>
                </a:solidFill>
              </a:rPr>
              <a:t>January 21, 2027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106436"/>
                </a:solidFill>
              </a:rPr>
              <a:t>March 30, 2027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0B27BC3-E59D-BD03-C42B-B287F59AAC80}"/>
              </a:ext>
            </a:extLst>
          </p:cNvPr>
          <p:cNvSpPr txBox="1">
            <a:spLocks/>
          </p:cNvSpPr>
          <p:nvPr/>
        </p:nvSpPr>
        <p:spPr>
          <a:xfrm>
            <a:off x="339504" y="635267"/>
            <a:ext cx="4911505" cy="4873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000" kern="0" dirty="0"/>
              <a:t>Quiz Question 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20DE1F-E5C5-041D-63DF-EF4E5709F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523" y="2313300"/>
            <a:ext cx="3153973" cy="39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14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2D50A-7BFE-ECE1-6C08-2833A2DB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52" y="126641"/>
            <a:ext cx="8779896" cy="1020762"/>
          </a:xfrm>
        </p:spPr>
        <p:txBody>
          <a:bodyPr/>
          <a:lstStyle/>
          <a:p>
            <a:r>
              <a:rPr lang="en-US" sz="4000" dirty="0">
                <a:cs typeface="Arial"/>
              </a:rPr>
              <a:t>Guidance for Graduating Seniors </a:t>
            </a:r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A5B248-3003-7B0C-58D9-937BC15CEEA3}"/>
              </a:ext>
            </a:extLst>
          </p:cNvPr>
          <p:cNvSpPr txBox="1"/>
          <p:nvPr/>
        </p:nvSpPr>
        <p:spPr>
          <a:xfrm>
            <a:off x="333512" y="2102762"/>
            <a:ext cx="6113698" cy="28931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>
                <a:solidFill>
                  <a:srgbClr val="008000"/>
                </a:solidFill>
                <a:latin typeface="Arial"/>
                <a:cs typeface="Arial"/>
              </a:rPr>
              <a:t>When creating or updating your account:</a:t>
            </a:r>
          </a:p>
          <a:p>
            <a:pPr marL="27432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en-US" sz="2000" b="1" dirty="0">
                <a:latin typeface="Arial"/>
                <a:cs typeface="Arial"/>
              </a:rPr>
              <a:t>Choose the Summer 2027 term</a:t>
            </a:r>
          </a:p>
          <a:p>
            <a:pPr marL="274320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en-US" sz="2000" b="1" dirty="0">
                <a:latin typeface="Arial"/>
                <a:cs typeface="Arial"/>
              </a:rPr>
              <a:t>Include your Social Security Number</a:t>
            </a:r>
            <a:br>
              <a:rPr lang="en-US" sz="2000" b="1" dirty="0">
                <a:latin typeface="Arial"/>
                <a:cs typeface="Arial"/>
              </a:rPr>
            </a:br>
            <a:r>
              <a:rPr lang="en-US" sz="1300" b="1" dirty="0">
                <a:latin typeface="Arial"/>
                <a:cs typeface="Arial"/>
              </a:rPr>
              <a:t>  (If applicable)</a:t>
            </a:r>
          </a:p>
          <a:p>
            <a:pPr marL="27432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en-US" sz="2000" b="1" dirty="0">
                <a:latin typeface="Arial"/>
                <a:cs typeface="Arial"/>
              </a:rPr>
              <a:t>Use a personal email address</a:t>
            </a:r>
          </a:p>
          <a:p>
            <a:endParaRPr lang="en-US" sz="2000" b="1" dirty="0">
              <a:solidFill>
                <a:srgbClr val="008000"/>
              </a:solidFill>
              <a:latin typeface="Arial"/>
              <a:cs typeface="Arial"/>
            </a:endParaRPr>
          </a:p>
          <a:p>
            <a:r>
              <a:rPr lang="en-US" sz="1400" b="1" i="1" dirty="0">
                <a:solidFill>
                  <a:srgbClr val="008000"/>
                </a:solidFill>
                <a:latin typeface="Arial"/>
                <a:cs typeface="Arial"/>
              </a:rPr>
              <a:t>When creating or updating your account reference the Guidance flyer</a:t>
            </a:r>
            <a:endParaRPr lang="en-US" sz="1400" b="1" i="1" dirty="0">
              <a:solidFill>
                <a:srgbClr val="008000"/>
              </a:solidFill>
              <a:cs typeface="Arial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97096D-5078-3BF3-3D09-68CC7F3877D0}"/>
              </a:ext>
            </a:extLst>
          </p:cNvPr>
          <p:cNvGrpSpPr/>
          <p:nvPr/>
        </p:nvGrpSpPr>
        <p:grpSpPr>
          <a:xfrm>
            <a:off x="5705060" y="2345636"/>
            <a:ext cx="3227993" cy="1834668"/>
            <a:chOff x="5486848" y="2051284"/>
            <a:chExt cx="3422536" cy="1824218"/>
          </a:xfrm>
        </p:grpSpPr>
        <p:pic>
          <p:nvPicPr>
            <p:cNvPr id="9" name="Picture 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6D9C7EED-B442-FE93-B1E2-92FB856E6C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215"/>
            <a:stretch>
              <a:fillRect/>
            </a:stretch>
          </p:blipFill>
          <p:spPr bwMode="auto">
            <a:xfrm>
              <a:off x="5486848" y="2051284"/>
              <a:ext cx="3422536" cy="1747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D172EC-C493-7AA3-9D2E-291FF880E94C}"/>
                </a:ext>
              </a:extLst>
            </p:cNvPr>
            <p:cNvSpPr txBox="1"/>
            <p:nvPr/>
          </p:nvSpPr>
          <p:spPr>
            <a:xfrm>
              <a:off x="5650222" y="3350037"/>
              <a:ext cx="3189570" cy="52546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latin typeface="Arial"/>
                  <a:cs typeface="Arial"/>
                </a:rPr>
                <a:t>Fall 2027 (August 15, 2027 to January 01, 2028</a:t>
              </a:r>
              <a:endParaRPr lang="en-US" dirty="0"/>
            </a:p>
            <a:p>
              <a:pPr>
                <a:lnSpc>
                  <a:spcPct val="150000"/>
                </a:lnSpc>
              </a:pPr>
              <a:r>
                <a:rPr lang="en-US" sz="1000" dirty="0">
                  <a:highlight>
                    <a:srgbClr val="FFFF00"/>
                  </a:highlight>
                  <a:latin typeface="Arial"/>
                  <a:cs typeface="Arial"/>
                </a:rPr>
                <a:t>Summer 2027 (June 01, 2027 to August 15, 2027)</a:t>
              </a:r>
              <a:endParaRPr lang="en-US" sz="1000" dirty="0">
                <a:highlight>
                  <a:srgbClr val="FFFF00"/>
                </a:highlight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26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8D719-C089-B133-62D4-9572DBFBB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F172E-9CA0-2041-C965-B73027674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91" y="1919335"/>
            <a:ext cx="8485194" cy="66090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106436"/>
                </a:solidFill>
              </a:rPr>
              <a:t>What term do we advise senior grads to choose?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DB1B1-AB64-1D4F-76F6-E49595944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947" y="2830719"/>
            <a:ext cx="3843197" cy="1759388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106436"/>
                </a:solidFill>
              </a:rPr>
              <a:t>Summer 2027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106436"/>
                </a:solidFill>
              </a:rPr>
              <a:t>Fall 2027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106436"/>
                </a:solidFill>
              </a:rPr>
              <a:t>Spring 2027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8D7ACD-5DA9-D38D-3163-A999F75309B2}"/>
              </a:ext>
            </a:extLst>
          </p:cNvPr>
          <p:cNvSpPr txBox="1">
            <a:spLocks/>
          </p:cNvSpPr>
          <p:nvPr/>
        </p:nvSpPr>
        <p:spPr>
          <a:xfrm>
            <a:off x="339504" y="635267"/>
            <a:ext cx="4911505" cy="4873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000" kern="0" dirty="0"/>
              <a:t>Quiz Question 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C3D15A-DF25-93C5-D397-EA5721682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474" y="2766932"/>
            <a:ext cx="2767111" cy="345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5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39811-0D35-0D2F-F49B-8649BAB2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02" y="341420"/>
            <a:ext cx="7971692" cy="666765"/>
          </a:xfrm>
        </p:spPr>
        <p:txBody>
          <a:bodyPr anchor="b">
            <a:noAutofit/>
          </a:bodyPr>
          <a:lstStyle/>
          <a:p>
            <a:r>
              <a:rPr lang="en-US" sz="3600" dirty="0"/>
              <a:t>Priority Registration</a:t>
            </a:r>
            <a:r>
              <a:rPr lang="en-US" sz="3500" dirty="0"/>
              <a:t> </a:t>
            </a:r>
            <a:endParaRPr lang="en-US" sz="3500" dirty="0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0B7A-A350-B65A-087E-DDED17A21B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602" y="2237705"/>
            <a:ext cx="8740456" cy="975159"/>
          </a:xfrm>
        </p:spPr>
        <p:txBody>
          <a:bodyPr lIns="91440" tIns="45720" rIns="91440" bIns="45720" anchor="t">
            <a:normAutofit fontScale="92500"/>
          </a:bodyPr>
          <a:lstStyle/>
          <a:p>
            <a:pPr marL="0" indent="0">
              <a:buNone/>
            </a:pPr>
            <a:r>
              <a:rPr lang="en-US" sz="2600" dirty="0"/>
              <a:t>Seniors can receive priority registration of May 6</a:t>
            </a:r>
            <a:r>
              <a:rPr lang="en-US" sz="2600" baseline="30000" dirty="0"/>
              <a:t>th</a:t>
            </a:r>
            <a:r>
              <a:rPr lang="en-US" sz="2600" dirty="0"/>
              <a:t> at Shasta College when they complete the following 2 steps by April 9th:</a:t>
            </a:r>
            <a:endParaRPr lang="en-US" sz="2600" dirty="0">
              <a:cs typeface="Arial"/>
            </a:endParaRPr>
          </a:p>
          <a:p>
            <a:pPr marL="0" indent="0">
              <a:buNone/>
            </a:pPr>
            <a:endParaRPr lang="en-US" sz="2200" dirty="0">
              <a:cs typeface="Arial"/>
            </a:endParaRPr>
          </a:p>
          <a:p>
            <a:pPr marL="857250" lvl="1" indent="-457200">
              <a:buFont typeface="Courier New"/>
              <a:buChar char="o"/>
            </a:pPr>
            <a:endParaRPr lang="en-US" sz="2800" dirty="0">
              <a:cs typeface="Arial"/>
            </a:endParaRPr>
          </a:p>
          <a:p>
            <a:pPr marL="857250" lvl="1" indent="-457200">
              <a:buFont typeface="Courier New"/>
              <a:buChar char="o"/>
            </a:pPr>
            <a:endParaRPr lang="en-US" sz="2800" dirty="0"/>
          </a:p>
        </p:txBody>
      </p:sp>
      <p:pic>
        <p:nvPicPr>
          <p:cNvPr id="6" name="Picture 5" descr="A green and white logo&#10;&#10;AI-generated content may be incorrect.">
            <a:extLst>
              <a:ext uri="{FF2B5EF4-FFF2-40B4-BE49-F238E27FC236}">
                <a16:creationId xmlns:a16="http://schemas.microsoft.com/office/drawing/2014/main" id="{556668E8-16F6-E589-93B5-4C2F64055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6081"/>
            <a:ext cx="4342271" cy="198275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ED1FF97-418B-F077-C196-7A5DE2E5AFBF}"/>
              </a:ext>
            </a:extLst>
          </p:cNvPr>
          <p:cNvSpPr txBox="1">
            <a:spLocks/>
          </p:cNvSpPr>
          <p:nvPr/>
        </p:nvSpPr>
        <p:spPr>
          <a:xfrm>
            <a:off x="4501620" y="3729111"/>
            <a:ext cx="2748850" cy="16353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42900" indent="-342900" algn="l" rtl="0" eaLnBrk="0" fontAlgn="base" hangingPunct="0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buAutoNum type="arabicPeriod"/>
            </a:pPr>
            <a:r>
              <a:rPr lang="en-US" sz="2600" kern="0" dirty="0"/>
              <a:t>Orientation </a:t>
            </a:r>
          </a:p>
          <a:p>
            <a:pPr marL="514350" indent="-514350">
              <a:buAutoNum type="arabicPeriod"/>
            </a:pPr>
            <a:r>
              <a:rPr lang="en-US" sz="2600" kern="0" dirty="0"/>
              <a:t>Ed Plan</a:t>
            </a:r>
            <a:endParaRPr lang="en-US" sz="2800" kern="0" dirty="0">
              <a:cs typeface="Arial"/>
            </a:endParaRPr>
          </a:p>
          <a:p>
            <a:pPr marL="857250" lvl="1" indent="-457200">
              <a:buFont typeface="Courier New"/>
              <a:buChar char="o"/>
            </a:pPr>
            <a:endParaRPr lang="en-US" sz="280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C8B6ED-C687-D224-20A5-6A1DF37BEF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375" y="3266843"/>
            <a:ext cx="2000683" cy="203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5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0C57D-0C67-EBF4-A512-E7CE5E36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1698D-F4DD-3EB7-A111-BEA8E4E0B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30" y="1973657"/>
            <a:ext cx="6464174" cy="100341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106436"/>
                </a:solidFill>
              </a:rPr>
              <a:t>Complete these 2 steps by April 9th</a:t>
            </a:r>
            <a:br>
              <a:rPr lang="en-US" sz="2800" dirty="0">
                <a:solidFill>
                  <a:srgbClr val="106436"/>
                </a:solidFill>
              </a:rPr>
            </a:br>
            <a:r>
              <a:rPr lang="en-US" sz="2800" dirty="0">
                <a:solidFill>
                  <a:srgbClr val="106436"/>
                </a:solidFill>
              </a:rPr>
              <a:t>to receive priority registration: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88A95-09E0-B47C-E0F2-2E3BC04A4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30" y="3147592"/>
            <a:ext cx="6210677" cy="2133584"/>
          </a:xfrm>
        </p:spPr>
        <p:txBody>
          <a:bodyPr/>
          <a:lstStyle/>
          <a:p>
            <a:pPr marL="365760" indent="-36576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106436"/>
                </a:solidFill>
              </a:rPr>
              <a:t>Orientation &amp; Ed Plan</a:t>
            </a:r>
          </a:p>
          <a:p>
            <a:pPr marL="365760" indent="-36576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106436"/>
                </a:solidFill>
              </a:rPr>
              <a:t>FAFSA &amp; Campus Tour</a:t>
            </a:r>
          </a:p>
          <a:p>
            <a:pPr marL="365760" indent="-36576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106436"/>
                </a:solidFill>
              </a:rPr>
              <a:t>Registration &amp; FAFSA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329FC53-E249-2843-FAAF-B4EB5A3D6B1C}"/>
              </a:ext>
            </a:extLst>
          </p:cNvPr>
          <p:cNvSpPr txBox="1">
            <a:spLocks/>
          </p:cNvSpPr>
          <p:nvPr/>
        </p:nvSpPr>
        <p:spPr>
          <a:xfrm>
            <a:off x="339504" y="635267"/>
            <a:ext cx="4911505" cy="4873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000" kern="0" dirty="0"/>
              <a:t>Quiz Question 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86446-F8D0-3DE6-229B-33DED92F9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474" y="2766932"/>
            <a:ext cx="2767111" cy="345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6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071" y="398095"/>
            <a:ext cx="8842116" cy="1020762"/>
          </a:xfrm>
        </p:spPr>
        <p:txBody>
          <a:bodyPr anchor="t"/>
          <a:lstStyle/>
          <a:p>
            <a:r>
              <a:rPr lang="en-US" sz="4000" dirty="0"/>
              <a:t>Important Dates</a:t>
            </a:r>
            <a:endParaRPr lang="en-US" sz="4000" dirty="0"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829" y="1842886"/>
            <a:ext cx="8757517" cy="71558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600" b="1" dirty="0">
                <a:solidFill>
                  <a:srgbClr val="106436"/>
                </a:solidFill>
                <a:latin typeface="Arial Black"/>
              </a:rPr>
              <a:t>October 1</a:t>
            </a:r>
            <a:r>
              <a:rPr lang="en-US" sz="2600" b="1" baseline="30000" dirty="0">
                <a:solidFill>
                  <a:srgbClr val="106436"/>
                </a:solidFill>
                <a:latin typeface="Arial Black"/>
              </a:rPr>
              <a:t>st</a:t>
            </a:r>
            <a:r>
              <a:rPr lang="en-US" sz="2600" b="1" dirty="0">
                <a:solidFill>
                  <a:srgbClr val="106436"/>
                </a:solidFill>
                <a:latin typeface="Arial Black"/>
              </a:rPr>
              <a:t> </a:t>
            </a:r>
            <a:r>
              <a:rPr lang="en-US" sz="1600" b="1" dirty="0"/>
              <a:t>Complete the FAFSA or CADAA</a:t>
            </a:r>
            <a:br>
              <a:rPr lang="en-US" sz="2000" b="1" dirty="0">
                <a:latin typeface="Arial Black"/>
              </a:rPr>
            </a:br>
            <a:r>
              <a:rPr lang="en-US" sz="1450" dirty="0">
                <a:latin typeface="Arial"/>
                <a:cs typeface="Arial"/>
              </a:rPr>
              <a:t>Fall 2027/Spring 2028 FAFSA &amp; CADAA applications will open on October 1</a:t>
            </a:r>
            <a:r>
              <a:rPr lang="en-US" sz="1450" baseline="30000" dirty="0">
                <a:latin typeface="Arial"/>
                <a:cs typeface="Arial"/>
              </a:rPr>
              <a:t>st</a:t>
            </a:r>
            <a:r>
              <a:rPr lang="en-US" sz="1450" dirty="0">
                <a:latin typeface="Arial"/>
                <a:cs typeface="Arial"/>
              </a:rPr>
              <a:t>  </a:t>
            </a:r>
            <a:r>
              <a:rPr lang="en-US" sz="1450" b="1" dirty="0">
                <a:solidFill>
                  <a:srgbClr val="106436"/>
                </a:solidFill>
                <a:latin typeface="Arial"/>
                <a:cs typeface="Arial"/>
              </a:rPr>
              <a:t>*Must complete yearly*</a:t>
            </a:r>
            <a:endParaRPr lang="en-US" sz="1450" dirty="0">
              <a:solidFill>
                <a:srgbClr val="106436"/>
              </a:solidFill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169" y="3396868"/>
            <a:ext cx="8726263" cy="98488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600" b="1" dirty="0">
                <a:solidFill>
                  <a:srgbClr val="106436"/>
                </a:solidFill>
                <a:latin typeface="Arial Black"/>
              </a:rPr>
              <a:t>March 2</a:t>
            </a:r>
            <a:r>
              <a:rPr lang="en-US" sz="2600" b="1" baseline="30000" dirty="0">
                <a:solidFill>
                  <a:srgbClr val="106436"/>
                </a:solidFill>
                <a:latin typeface="Arial Black"/>
              </a:rPr>
              <a:t>nd</a:t>
            </a:r>
            <a:r>
              <a:rPr lang="en-US" sz="2600" b="1" dirty="0">
                <a:solidFill>
                  <a:srgbClr val="106436"/>
                </a:solidFill>
                <a:latin typeface="Arial Black"/>
              </a:rPr>
              <a:t> </a:t>
            </a:r>
            <a:r>
              <a:rPr lang="en-US" sz="1600" b="1" dirty="0">
                <a:latin typeface="Arial"/>
                <a:cs typeface="Arial"/>
              </a:rPr>
              <a:t>Completing the FAFSA and CADAA </a:t>
            </a:r>
            <a:r>
              <a:rPr lang="en-US" sz="1450" dirty="0">
                <a:latin typeface="Arial"/>
                <a:cs typeface="Arial"/>
              </a:rPr>
              <a:t>by this date can ensure you receive the maximum amount of financial aid.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9311" y="4142084"/>
            <a:ext cx="8974689" cy="145424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106436"/>
                </a:solidFill>
                <a:latin typeface="Arial Black"/>
              </a:rPr>
              <a:t>APRIL 9</a:t>
            </a:r>
            <a:r>
              <a:rPr lang="en-US" sz="2600" b="1" baseline="30000" dirty="0">
                <a:solidFill>
                  <a:srgbClr val="106436"/>
                </a:solidFill>
                <a:latin typeface="Arial Black"/>
              </a:rPr>
              <a:t>th</a:t>
            </a:r>
            <a:r>
              <a:rPr lang="en-US" sz="2600" b="1" dirty="0">
                <a:solidFill>
                  <a:srgbClr val="106436"/>
                </a:solidFill>
                <a:latin typeface="Arial Black"/>
              </a:rPr>
              <a:t> </a:t>
            </a:r>
            <a:r>
              <a:rPr lang="en-US" sz="1600" b="1" dirty="0">
                <a:latin typeface="Arial"/>
                <a:cs typeface="Arial"/>
              </a:rPr>
              <a:t>Complete 1) Orientation &amp; 2) Ed Plan to receive priority registration on May 6, 2027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b="1" dirty="0">
              <a:latin typeface="Arial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1B5733"/>
                </a:solidFill>
                <a:latin typeface="Arial"/>
                <a:cs typeface="Arial"/>
              </a:rPr>
              <a:t>Extra Bonus </a:t>
            </a:r>
            <a:r>
              <a:rPr lang="en-US" sz="1450" dirty="0"/>
              <a:t>High school seniors who, in addition to completing the orientation and ed plan, </a:t>
            </a:r>
            <a:br>
              <a:rPr lang="en-US" sz="1450" dirty="0"/>
            </a:br>
            <a:r>
              <a:rPr lang="en-US" sz="1450" dirty="0"/>
              <a:t>have also completed the FAFSA or CADAA by April 9</a:t>
            </a:r>
            <a:r>
              <a:rPr lang="en-US" sz="1450" baseline="30000" dirty="0"/>
              <a:t>th</a:t>
            </a:r>
            <a:r>
              <a:rPr lang="en-US" sz="1450" dirty="0"/>
              <a:t>, will be auto-awarded a tuition free grant.</a:t>
            </a:r>
            <a:endParaRPr lang="en-US" sz="1450" b="1" dirty="0">
              <a:solidFill>
                <a:srgbClr val="1B5733"/>
              </a:solidFill>
              <a:latin typeface="Arial"/>
              <a:cs typeface="Arial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208781" y="4138626"/>
            <a:ext cx="872643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28B3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947261-C574-00ED-728B-DC5755F0E8F0}"/>
              </a:ext>
            </a:extLst>
          </p:cNvPr>
          <p:cNvCxnSpPr>
            <a:cxnSpLocks/>
          </p:cNvCxnSpPr>
          <p:nvPr/>
        </p:nvCxnSpPr>
        <p:spPr bwMode="auto">
          <a:xfrm>
            <a:off x="124083" y="2581550"/>
            <a:ext cx="872643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28B3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B143F40-43FF-2F9F-CA75-4EB1EED793EA}"/>
              </a:ext>
            </a:extLst>
          </p:cNvPr>
          <p:cNvSpPr txBox="1"/>
          <p:nvPr/>
        </p:nvSpPr>
        <p:spPr>
          <a:xfrm>
            <a:off x="92829" y="2610555"/>
            <a:ext cx="8726263" cy="98488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600" b="1" dirty="0">
                <a:solidFill>
                  <a:srgbClr val="106436"/>
                </a:solidFill>
                <a:latin typeface="Arial Black"/>
                <a:cs typeface="Arial"/>
              </a:rPr>
              <a:t>January 21</a:t>
            </a:r>
            <a:r>
              <a:rPr lang="en-US" sz="2600" b="1" baseline="30000" dirty="0">
                <a:solidFill>
                  <a:srgbClr val="106436"/>
                </a:solidFill>
                <a:latin typeface="Arial Black"/>
                <a:cs typeface="Arial"/>
              </a:rPr>
              <a:t>st</a:t>
            </a:r>
            <a:r>
              <a:rPr lang="en-US" sz="2600" b="1" dirty="0">
                <a:solidFill>
                  <a:srgbClr val="106436"/>
                </a:solidFill>
                <a:latin typeface="Arial Black"/>
                <a:cs typeface="Arial"/>
              </a:rPr>
              <a:t> </a:t>
            </a:r>
            <a:r>
              <a:rPr lang="en-US" sz="1600" b="1" dirty="0"/>
              <a:t>Complete New Account​ Creation or Account Update</a:t>
            </a:r>
            <a:r>
              <a:rPr lang="en-US" sz="1600" dirty="0">
                <a:latin typeface="Arial"/>
                <a:cs typeface="Arial"/>
              </a:rPr>
              <a:t> by going to  shastacollege.edu/start</a:t>
            </a:r>
            <a:endParaRPr lang="en-US" sz="1600" dirty="0"/>
          </a:p>
          <a:p>
            <a:endParaRPr lang="en-US" sz="1600" b="1" dirty="0">
              <a:cs typeface="Arial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C681C7-FCEE-E930-7DD4-B39B2B43651C}"/>
              </a:ext>
            </a:extLst>
          </p:cNvPr>
          <p:cNvCxnSpPr>
            <a:cxnSpLocks/>
          </p:cNvCxnSpPr>
          <p:nvPr/>
        </p:nvCxnSpPr>
        <p:spPr bwMode="auto">
          <a:xfrm>
            <a:off x="208780" y="3391805"/>
            <a:ext cx="872643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28B3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B67A5-27A9-F913-D992-64F54BA21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F0BF-3AC6-01D0-68F6-DAD2781E6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64" y="1591164"/>
            <a:ext cx="8804496" cy="100341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106436"/>
                </a:solidFill>
              </a:rPr>
              <a:t>There are many paths after high school. </a:t>
            </a:r>
            <a:br>
              <a:rPr lang="en-US" sz="2800" dirty="0">
                <a:solidFill>
                  <a:srgbClr val="106436"/>
                </a:solidFill>
              </a:rPr>
            </a:br>
            <a:r>
              <a:rPr lang="en-US" sz="2800" dirty="0">
                <a:solidFill>
                  <a:srgbClr val="106436"/>
                </a:solidFill>
              </a:rPr>
              <a:t>Which statement is true?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C44C6-5F42-22CC-0732-0685DD759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752" y="2594574"/>
            <a:ext cx="5902801" cy="1433462"/>
          </a:xfrm>
        </p:spPr>
        <p:txBody>
          <a:bodyPr/>
          <a:lstStyle/>
          <a:p>
            <a:pPr marL="274320" indent="-274320">
              <a:lnSpc>
                <a:spcPct val="100000"/>
              </a:lnSpc>
              <a:buFont typeface="+mj-lt"/>
              <a:buAutoNum type="arabicPeriod"/>
            </a:pPr>
            <a:r>
              <a:rPr lang="en-US" sz="2200" dirty="0">
                <a:solidFill>
                  <a:srgbClr val="106436"/>
                </a:solidFill>
              </a:rPr>
              <a:t>Shasta College can be your destination.</a:t>
            </a:r>
          </a:p>
          <a:p>
            <a:pPr marL="274320" indent="-274320">
              <a:lnSpc>
                <a:spcPct val="100000"/>
              </a:lnSpc>
              <a:buFont typeface="+mj-lt"/>
              <a:buAutoNum type="arabicPeriod"/>
            </a:pPr>
            <a:r>
              <a:rPr lang="en-US" sz="2200" dirty="0">
                <a:solidFill>
                  <a:srgbClr val="106436"/>
                </a:solidFill>
              </a:rPr>
              <a:t>Shasta College can be your starting point. </a:t>
            </a:r>
          </a:p>
          <a:p>
            <a:pPr marL="274320" indent="-274320">
              <a:lnSpc>
                <a:spcPct val="100000"/>
              </a:lnSpc>
              <a:buFont typeface="+mj-lt"/>
              <a:buAutoNum type="arabicPeriod"/>
            </a:pPr>
            <a:r>
              <a:rPr lang="en-US" sz="2200" dirty="0">
                <a:solidFill>
                  <a:srgbClr val="106436"/>
                </a:solidFill>
              </a:rPr>
              <a:t>Both are true.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2DC51C-3D5F-194C-288A-8993AA1E380B}"/>
              </a:ext>
            </a:extLst>
          </p:cNvPr>
          <p:cNvSpPr txBox="1">
            <a:spLocks/>
          </p:cNvSpPr>
          <p:nvPr/>
        </p:nvSpPr>
        <p:spPr>
          <a:xfrm>
            <a:off x="339504" y="635267"/>
            <a:ext cx="4911505" cy="4873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000" kern="0" dirty="0"/>
              <a:t>Quiz Question 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2166C0-52CC-C314-4C5B-4A98752AA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474" y="2766932"/>
            <a:ext cx="2767111" cy="345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B697DE-C337-0871-5DD9-55D8542981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2080040"/>
            <a:ext cx="3474720" cy="39347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969" y="486382"/>
            <a:ext cx="8229600" cy="1020762"/>
          </a:xfrm>
        </p:spPr>
        <p:txBody>
          <a:bodyPr anchor="t"/>
          <a:lstStyle/>
          <a:p>
            <a:r>
              <a:rPr lang="en-US" sz="4000" dirty="0"/>
              <a:t>Congratulations Class of 2027!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B613B2-9F91-45C4-7544-BD9E553240E1}"/>
              </a:ext>
            </a:extLst>
          </p:cNvPr>
          <p:cNvSpPr txBox="1">
            <a:spLocks/>
          </p:cNvSpPr>
          <p:nvPr/>
        </p:nvSpPr>
        <p:spPr>
          <a:xfrm>
            <a:off x="339969" y="2026937"/>
            <a:ext cx="4794739" cy="33070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rtl="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sz="4400" b="1" i="0" u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106436"/>
                </a:solidFill>
              </a:rPr>
              <a:t>Whether you're pursuing a certificate or associate degree before beginning your career, or taking your first step toward transferring to a university, we're excited to be part of your journey and welcome you to the Knight family.</a:t>
            </a:r>
            <a:endParaRPr lang="en-US" sz="2400" kern="0" dirty="0">
              <a:solidFill>
                <a:srgbClr val="1064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4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een and white page with text&#10;&#10;AI-generated content may be incorrect.">
            <a:extLst>
              <a:ext uri="{FF2B5EF4-FFF2-40B4-BE49-F238E27FC236}">
                <a16:creationId xmlns:a16="http://schemas.microsoft.com/office/drawing/2014/main" id="{577D9C01-2404-8B27-54AF-4DDB26984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050" y="207818"/>
            <a:ext cx="4326584" cy="56060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8AC13B-8C0F-E186-DE04-BC3321C14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60" y="207818"/>
            <a:ext cx="4302791" cy="559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4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A1798-0F47-873E-C603-0AC58941F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Questions Answer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A8F9C-27F2-BBDB-E70B-318C35F75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1957754"/>
            <a:ext cx="8823960" cy="4168409"/>
          </a:xfrm>
        </p:spPr>
        <p:txBody>
          <a:bodyPr/>
          <a:lstStyle/>
          <a:p>
            <a:pPr marL="0" indent="-274320">
              <a:spcBef>
                <a:spcPts val="0"/>
              </a:spcBef>
              <a:buAutoNum type="arabicPeriod"/>
            </a:pPr>
            <a:r>
              <a:rPr lang="en-US" sz="2000" dirty="0">
                <a:solidFill>
                  <a:srgbClr val="106436"/>
                </a:solidFill>
              </a:rPr>
              <a:t>#2 – PACE is the disability support program </a:t>
            </a:r>
          </a:p>
          <a:p>
            <a:pPr marL="0" indent="-274320">
              <a:buFontTx/>
              <a:buAutoNum type="arabicPeriod"/>
            </a:pPr>
            <a:r>
              <a:rPr lang="en-US" sz="2000" dirty="0">
                <a:solidFill>
                  <a:srgbClr val="106436"/>
                </a:solidFill>
              </a:rPr>
              <a:t>#3 - California College Promise Grant &amp; Shasta College Promise Grants provide free tuition.</a:t>
            </a:r>
          </a:p>
          <a:p>
            <a:pPr marL="0" indent="-274320">
              <a:buFontTx/>
              <a:buAutoNum type="arabicPeriod"/>
            </a:pPr>
            <a:r>
              <a:rPr lang="en-US" sz="2000" dirty="0">
                <a:solidFill>
                  <a:srgbClr val="106436"/>
                </a:solidFill>
              </a:rPr>
              <a:t>#2 - January 21, 2027 is the goal date to create or update your account.</a:t>
            </a:r>
          </a:p>
          <a:p>
            <a:pPr marL="0" indent="-274320">
              <a:buFontTx/>
              <a:buAutoNum type="arabicPeriod"/>
            </a:pPr>
            <a:r>
              <a:rPr lang="en-US" sz="2000" dirty="0">
                <a:solidFill>
                  <a:srgbClr val="106436"/>
                </a:solidFill>
              </a:rPr>
              <a:t>#3 – Summer 2027 is the term we advise senior to choose on application</a:t>
            </a:r>
          </a:p>
          <a:p>
            <a:pPr marL="0" indent="-274320">
              <a:buFontTx/>
              <a:buAutoNum type="arabicPeriod"/>
            </a:pPr>
            <a:r>
              <a:rPr lang="en-US" sz="2000" dirty="0">
                <a:solidFill>
                  <a:srgbClr val="106436"/>
                </a:solidFill>
              </a:rPr>
              <a:t>#2 - Orientation &amp; Ed Plan completed by April 9</a:t>
            </a:r>
            <a:r>
              <a:rPr lang="en-US" sz="2000" baseline="30000" dirty="0">
                <a:solidFill>
                  <a:srgbClr val="106436"/>
                </a:solidFill>
              </a:rPr>
              <a:t>th</a:t>
            </a:r>
            <a:r>
              <a:rPr lang="en-US" sz="2000" dirty="0">
                <a:solidFill>
                  <a:srgbClr val="106436"/>
                </a:solidFill>
              </a:rPr>
              <a:t> = Priority Registration</a:t>
            </a:r>
          </a:p>
          <a:p>
            <a:pPr marL="0" indent="-274320">
              <a:buFontTx/>
              <a:buAutoNum type="arabicPeriod"/>
            </a:pPr>
            <a:r>
              <a:rPr lang="en-US" sz="2000" dirty="0">
                <a:solidFill>
                  <a:srgbClr val="106436"/>
                </a:solidFill>
              </a:rPr>
              <a:t>#1 – Both, as Shasta College can be your starting point or destination</a:t>
            </a:r>
          </a:p>
          <a:p>
            <a:pPr marL="0" indent="-274320">
              <a:buFontTx/>
              <a:buAutoNum type="arabicPeriod"/>
            </a:pPr>
            <a:endParaRPr lang="en-US" sz="2000" dirty="0">
              <a:solidFill>
                <a:srgbClr val="106436"/>
              </a:solidFill>
            </a:endParaRPr>
          </a:p>
          <a:p>
            <a:pPr marL="0" indent="-274320">
              <a:buFontTx/>
              <a:buAutoNum type="arabicPeriod"/>
            </a:pPr>
            <a:endParaRPr lang="en-US" sz="2000" dirty="0">
              <a:solidFill>
                <a:srgbClr val="106436"/>
              </a:solidFill>
            </a:endParaRPr>
          </a:p>
          <a:p>
            <a:pPr marL="0" indent="-274320">
              <a:buFontTx/>
              <a:buAutoNum type="arabicPeriod"/>
            </a:pPr>
            <a:endParaRPr lang="en-US" sz="2000" dirty="0">
              <a:solidFill>
                <a:srgbClr val="106436"/>
              </a:solidFill>
            </a:endParaRPr>
          </a:p>
          <a:p>
            <a:pPr marL="0" indent="-274320">
              <a:buFontTx/>
              <a:buAutoNum type="arabicPeriod"/>
            </a:pPr>
            <a:endParaRPr lang="en-US" sz="2000" dirty="0">
              <a:solidFill>
                <a:srgbClr val="106436"/>
              </a:solidFill>
            </a:endParaRPr>
          </a:p>
          <a:p>
            <a:pPr marL="0" indent="-274320">
              <a:buFontTx/>
              <a:buAutoNum type="arabicPeriod"/>
            </a:pPr>
            <a:endParaRPr lang="en-US" sz="2000" dirty="0">
              <a:solidFill>
                <a:srgbClr val="106436"/>
              </a:solidFill>
            </a:endParaRP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64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4&quot;&gt;&lt;property id=&quot;20148&quot; value=&quot;5&quot;/&gt;&lt;property id=&quot;20300&quot; value=&quot;Slide 2 - &amp;quot;Why College? Education Pays!&amp;quot;&quot;/&gt;&lt;property id=&quot;20307&quot; value=&quot;263&quot;/&gt;&lt;/object&gt;&lt;object type=&quot;3&quot; unique_id=&quot;10005&quot;&gt;&lt;property id=&quot;20148&quot; value=&quot;5&quot;/&gt;&lt;property id=&quot;20300&quot; value=&quot;Slide 3 - &amp;quot;Education Pays!&amp;quot;&quot;/&gt;&lt;property id=&quot;20307&quot; value=&quot;291&quot;/&gt;&lt;/object&gt;&lt;object type=&quot;3&quot; unique_id=&quot;10006&quot;&gt;&lt;property id=&quot;20148&quot; value=&quot;5&quot;/&gt;&lt;property id=&quot;20300&quot; value=&quot;Slide 4 - &amp;quot;Why Shasta College?&amp;quot;&quot;/&gt;&lt;property id=&quot;20307&quot; value=&quot;294&quot;/&gt;&lt;/object&gt;&lt;object type=&quot;3&quot; unique_id=&quot;10007&quot;&gt;&lt;property id=&quot;20148&quot; value=&quot;5&quot;/&gt;&lt;property id=&quot;20300&quot; value=&quot;Slide 5 - &amp;quot;Curriculum&amp;quot;&quot;/&gt;&lt;property id=&quot;20307&quot; value=&quot;293&quot;/&gt;&lt;/object&gt;&lt;object type=&quot;3&quot; unique_id=&quot;10008&quot;&gt;&lt;property id=&quot;20148&quot; value=&quot;5&quot;/&gt;&lt;property id=&quot;20300&quot; value=&quot;Slide 6&quot;/&gt;&lt;property id=&quot;20307&quot; value=&quot;295&quot;/&gt;&lt;/object&gt;&lt;object type=&quot;3&quot; unique_id=&quot;10009&quot;&gt;&lt;property id=&quot;20148&quot; value=&quot;5&quot;/&gt;&lt;property id=&quot;20300&quot; value=&quot;Slide 7&quot;/&gt;&lt;property id=&quot;20307&quot; value=&quot;296&quot;/&gt;&lt;/object&gt;&lt;object type=&quot;3&quot; unique_id=&quot;10010&quot;&gt;&lt;property id=&quot;20148&quot; value=&quot;5&quot;/&gt;&lt;property id=&quot;20300&quot; value=&quot;Slide 8&quot;/&gt;&lt;property id=&quot;20307&quot; value=&quot;303&quot;/&gt;&lt;/object&gt;&lt;object type=&quot;3&quot; unique_id=&quot;10011&quot;&gt;&lt;property id=&quot;20148&quot; value=&quot;5&quot;/&gt;&lt;property id=&quot;20300&quot; value=&quot;Slide 9&quot;/&gt;&lt;property id=&quot;20307&quot; value=&quot;301&quot;/&gt;&lt;/object&gt;&lt;object type=&quot;3&quot; unique_id=&quot;10012&quot;&gt;&lt;property id=&quot;20148&quot; value=&quot;5&quot;/&gt;&lt;property id=&quot;20300&quot; value=&quot;Slide 10&quot;/&gt;&lt;property id=&quot;20307&quot; value=&quot;297&quot;/&gt;&lt;/object&gt;&lt;object type=&quot;3&quot; unique_id=&quot;10013&quot;&gt;&lt;property id=&quot;20148&quot; value=&quot;5&quot;/&gt;&lt;property id=&quot;20300&quot; value=&quot;Slide 11&quot;/&gt;&lt;property id=&quot;20307&quot; value=&quot;299&quot;/&gt;&lt;/object&gt;&lt;object type=&quot;3&quot; unique_id=&quot;10014&quot;&gt;&lt;property id=&quot;20148&quot; value=&quot;5&quot;/&gt;&lt;property id=&quot;20300&quot; value=&quot;Slide 12&quot;/&gt;&lt;property id=&quot;20307&quot; value=&quot;300&quot;/&gt;&lt;/object&gt;&lt;object type=&quot;3&quot; unique_id=&quot;10015&quot;&gt;&lt;property id=&quot;20148&quot; value=&quot;5&quot;/&gt;&lt;property id=&quot;20300&quot; value=&quot;Slide 13 - &amp;quot;Career /Technical Education Programs&amp;quot;&quot;/&gt;&lt;property id=&quot;20307&quot; value=&quot;266&quot;/&gt;&lt;/object&gt;&lt;object type=&quot;3&quot; unique_id=&quot;10016&quot;&gt;&lt;property id=&quot;20148&quot; value=&quot;5&quot;/&gt;&lt;property id=&quot;20300&quot; value=&quot;Slide 14 - &amp;quot;Cost Comparison 2013-2014*&amp;quot;&quot;/&gt;&lt;property id=&quot;20307&quot; value=&quot;281&quot;/&gt;&lt;/object&gt;&lt;object type=&quot;3&quot; unique_id=&quot;10017&quot;&gt;&lt;property id=&quot;20148&quot; value=&quot;5&quot;/&gt;&lt;property id=&quot;20300&quot; value=&quot;Slide 15 - &amp;quot;Financial Aid&amp;quot;&quot;/&gt;&lt;property id=&quot;20307&quot; value=&quot;290&quot;/&gt;&lt;/object&gt;&lt;object type=&quot;3&quot; unique_id=&quot;10018&quot;&gt;&lt;property id=&quot;20148&quot; value=&quot;5&quot;/&gt;&lt;property id=&quot;20300&quot; value=&quot;Slide 16 - &amp;quot;Transfer to Four-Year Schools&amp;quot;&quot;/&gt;&lt;property id=&quot;20307&quot; value=&quot;265&quot;/&gt;&lt;/object&gt;&lt;object type=&quot;3&quot; unique_id=&quot;10019&quot;&gt;&lt;property id=&quot;20148&quot; value=&quot;5&quot;/&gt;&lt;property id=&quot;20300&quot; value=&quot;Slide 17 - &amp;quot;Convenience&amp;quot;&quot;/&gt;&lt;property id=&quot;20307&quot; value=&quot;259&quot;/&gt;&lt;/object&gt;&lt;object type=&quot;3&quot; unique_id=&quot;10020&quot;&gt;&lt;property id=&quot;20148&quot; value=&quot;5&quot;/&gt;&lt;property id=&quot;20300&quot; value=&quot;Slide 18 - &amp;quot;Distance Education&amp;quot;&quot;/&gt;&lt;property id=&quot;20307&quot; value=&quot;258&quot;/&gt;&lt;/object&gt;&lt;object type=&quot;3&quot; unique_id=&quot;10021&quot;&gt;&lt;property id=&quot;20148&quot; value=&quot;5&quot;/&gt;&lt;property id=&quot;20300&quot; value=&quot;Slide 19 - &amp;quot;Caring: Shasta College Services&amp;quot;&quot;/&gt;&lt;property id=&quot;20307&quot; value=&quot;288&quot;/&gt;&lt;/object&gt;&lt;object type=&quot;3&quot; unique_id=&quot;10022&quot;&gt;&lt;property id=&quot;20148&quot; value=&quot;5&quot;/&gt;&lt;property id=&quot;20300&quot; value=&quot;Slide 20 - &amp;quot;Shasta Promise&amp;amp;#x09;&amp;quot;&quot;/&gt;&lt;property id=&quot;20307&quot; value=&quot;285&quot;/&gt;&lt;/object&gt;&lt;object type=&quot;3&quot; unique_id=&quot;10023&quot;&gt;&lt;property id=&quot;20148&quot; value=&quot;5&quot;/&gt;&lt;property id=&quot;20300&quot; value=&quot;Slide 21 - &amp;quot;Shasta Promise&amp;quot;&quot;/&gt;&lt;property id=&quot;20307&quot; value=&quot;274&quot;/&gt;&lt;/object&gt;&lt;object type=&quot;3&quot; unique_id=&quot;10024&quot;&gt;&lt;property id=&quot;20148&quot; value=&quot;5&quot;/&gt;&lt;property id=&quot;20300&quot; value=&quot;Slide 22 - &amp;quot;Shasta Promise&amp;quot;&quot;/&gt;&lt;property id=&quot;20307&quot; value=&quot;278&quot;/&gt;&lt;/object&gt;&lt;/object&gt;&lt;object type=&quot;8&quot; unique_id=&quot;10048&quot;&gt;&lt;/object&gt;&lt;/object&gt;&lt;/database&gt;"/>
  <p:tag name="MMPROD_NEXTUNIQUEID" val="10009"/>
  <p:tag name="SECTOMILLISECCONVERTED" val="1"/>
  <p:tag name="ISPRING_RESOURCE_PATHS_HASH_PRESENTER" val="c014f386b810cafdc1bf6a4cd1892573273cc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7c07ff-805e-414f-b34e-0f4627b9098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F113A0F31ABB4486A669D4066D37BE" ma:contentTypeVersion="10" ma:contentTypeDescription="Create a new document." ma:contentTypeScope="" ma:versionID="613aa85f719165928e7d0ae5a2c74440">
  <xsd:schema xmlns:xsd="http://www.w3.org/2001/XMLSchema" xmlns:xs="http://www.w3.org/2001/XMLSchema" xmlns:p="http://schemas.microsoft.com/office/2006/metadata/properties" xmlns:ns2="147c07ff-805e-414f-b34e-0f4627b90984" targetNamespace="http://schemas.microsoft.com/office/2006/metadata/properties" ma:root="true" ma:fieldsID="1b1be6f35a019ce93b7d52bf8674fba5" ns2:_="">
    <xsd:import namespace="147c07ff-805e-414f-b34e-0f4627b90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7c07ff-805e-414f-b34e-0f4627b909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23f4d79-3204-4328-b78c-6ebd1d03a6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DD4120-73D1-49EC-B00D-BCBFDFBC8C4E}">
  <ds:schemaRefs>
    <ds:schemaRef ds:uri="33fbf3f1-a456-4a68-bd0f-5551ae275cad"/>
    <ds:schemaRef ds:uri="7c413a98-c37d-4f85-ac46-23f49ad76a7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c1da05ac-9017-4dfe-9102-67dcf4aaa3fc"/>
    <ds:schemaRef ds:uri="7e296938-c20a-44ec-87ff-eb9dfa3a0977"/>
    <ds:schemaRef ds:uri="147c07ff-805e-414f-b34e-0f4627b90984"/>
  </ds:schemaRefs>
</ds:datastoreItem>
</file>

<file path=customXml/itemProps2.xml><?xml version="1.0" encoding="utf-8"?>
<ds:datastoreItem xmlns:ds="http://schemas.openxmlformats.org/officeDocument/2006/customXml" ds:itemID="{FAA05D60-4907-40A1-A9BD-3E7E85F1E2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6FA493-46D4-4F62-9241-873EAA7155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7c07ff-805e-414f-b34e-0f4627b90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Words>1994</Words>
  <Application>Microsoft Office PowerPoint</Application>
  <PresentationFormat>On-screen Show (4:3)</PresentationFormat>
  <Paragraphs>289</Paragraphs>
  <Slides>36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Arial Black</vt:lpstr>
      <vt:lpstr>Arial,Sans-Serif</vt:lpstr>
      <vt:lpstr>Courier New</vt:lpstr>
      <vt:lpstr>Impact</vt:lpstr>
      <vt:lpstr>Wingdings 2</vt:lpstr>
      <vt:lpstr>Custom Design</vt:lpstr>
      <vt:lpstr>PowerPoint Presentation</vt:lpstr>
      <vt:lpstr>How are you feeling today?</vt:lpstr>
      <vt:lpstr>My career &amp; education plans</vt:lpstr>
      <vt:lpstr>PowerPoint Presentation</vt:lpstr>
      <vt:lpstr>Options at</vt:lpstr>
      <vt:lpstr>Get Involved</vt:lpstr>
      <vt:lpstr>PowerPoint Presentation</vt:lpstr>
      <vt:lpstr>PowerPoint Presentation</vt:lpstr>
      <vt:lpstr>Out of these 5 Interest Areas which is your top pick?</vt:lpstr>
      <vt:lpstr>Out of these 5 Interest Areas which is your top pick?</vt:lpstr>
      <vt:lpstr>PowerPoint Presentation</vt:lpstr>
      <vt:lpstr>Career/Technical Education</vt:lpstr>
      <vt:lpstr>CTE Focus</vt:lpstr>
      <vt:lpstr>PowerPoint Presentation</vt:lpstr>
      <vt:lpstr>Transfer to a University</vt:lpstr>
      <vt:lpstr>TAG…you’re in!</vt:lpstr>
      <vt:lpstr>PowerPoint Presentation</vt:lpstr>
      <vt:lpstr>We’re Here to Help You Succeed</vt:lpstr>
      <vt:lpstr>Programs and Services for Specific Populations</vt:lpstr>
      <vt:lpstr>Which program supports students with disabilities?</vt:lpstr>
      <vt:lpstr>PowerPoint Presentation</vt:lpstr>
      <vt:lpstr>PowerPoint Presentation</vt:lpstr>
      <vt:lpstr>PowerPoint Presentation</vt:lpstr>
      <vt:lpstr>What are the names of the two tuition free grants?</vt:lpstr>
      <vt:lpstr>Cost Comparisons</vt:lpstr>
      <vt:lpstr>Beginning or Continuing  Your Shasta College Journey </vt:lpstr>
      <vt:lpstr>Seniors should create or update their account by this date:</vt:lpstr>
      <vt:lpstr>Guidance for Graduating Seniors </vt:lpstr>
      <vt:lpstr>What term do we advise senior grads to choose?</vt:lpstr>
      <vt:lpstr>Priority Registration </vt:lpstr>
      <vt:lpstr>Complete these 2 steps by April 9th to receive priority registration:</vt:lpstr>
      <vt:lpstr>Important Dates</vt:lpstr>
      <vt:lpstr>There are many paths after high school.  Which statement is true?</vt:lpstr>
      <vt:lpstr>Congratulations Class of 2027!</vt:lpstr>
      <vt:lpstr>PowerPoint Presentation</vt:lpstr>
      <vt:lpstr>Quiz Questions Answer Key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Loring, Sue</dc:creator>
  <cp:lastModifiedBy>Fairchild, Michelle</cp:lastModifiedBy>
  <cp:revision>994</cp:revision>
  <cp:lastPrinted>2021-11-17T23:56:53Z</cp:lastPrinted>
  <dcterms:created xsi:type="dcterms:W3CDTF">1601-01-01T00:00:00Z</dcterms:created>
  <dcterms:modified xsi:type="dcterms:W3CDTF">2026-09-25T20:55:41Z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ContentTypeId">
    <vt:lpwstr>0x01010073F113A0F31ABB4486A669D4066D37BE</vt:lpwstr>
  </property>
  <property fmtid="{D5CDD505-2E9C-101B-9397-08002B2CF9AE}" pid="4" name="MediaServiceImageTags">
    <vt:lpwstr/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