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257" r:id="rId2"/>
    <p:sldId id="711" r:id="rId3"/>
    <p:sldId id="709" r:id="rId4"/>
    <p:sldId id="710" r:id="rId5"/>
    <p:sldId id="713" r:id="rId6"/>
    <p:sldId id="714" r:id="rId7"/>
    <p:sldId id="699" r:id="rId8"/>
    <p:sldId id="685" r:id="rId9"/>
    <p:sldId id="695" r:id="rId10"/>
    <p:sldId id="708" r:id="rId11"/>
    <p:sldId id="715" r:id="rId12"/>
    <p:sldId id="717" r:id="rId13"/>
    <p:sldId id="697" r:id="rId14"/>
    <p:sldId id="712" r:id="rId15"/>
    <p:sldId id="698" r:id="rId16"/>
    <p:sldId id="700" r:id="rId17"/>
    <p:sldId id="706" r:id="rId18"/>
    <p:sldId id="674" r:id="rId19"/>
    <p:sldId id="718" r:id="rId20"/>
    <p:sldId id="559" r:id="rId2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69B"/>
    <a:srgbClr val="4F81BD"/>
    <a:srgbClr val="000000"/>
    <a:srgbClr val="3F80CD"/>
    <a:srgbClr val="869F29"/>
    <a:srgbClr val="7F7F7F"/>
    <a:srgbClr val="808000"/>
    <a:srgbClr val="0D4D2C"/>
    <a:srgbClr val="FFFF99"/>
    <a:srgbClr val="09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5928" autoAdjust="0"/>
  </p:normalViewPr>
  <p:slideViewPr>
    <p:cSldViewPr>
      <p:cViewPr varScale="1">
        <p:scale>
          <a:sx n="111" d="100"/>
          <a:sy n="111" d="100"/>
        </p:scale>
        <p:origin x="157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170583" cy="480142"/>
          </a:xfrm>
          <a:prstGeom prst="rect">
            <a:avLst/>
          </a:prstGeom>
        </p:spPr>
        <p:txBody>
          <a:bodyPr vert="horz" lIns="94837" tIns="47418" rIns="94837" bIns="474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6" y="1"/>
            <a:ext cx="3170583" cy="480142"/>
          </a:xfrm>
          <a:prstGeom prst="rect">
            <a:avLst/>
          </a:prstGeom>
        </p:spPr>
        <p:txBody>
          <a:bodyPr vert="horz" lIns="94837" tIns="47418" rIns="94837" bIns="47418" rtlCol="0"/>
          <a:lstStyle>
            <a:lvl1pPr algn="r">
              <a:defRPr sz="1200"/>
            </a:lvl1pPr>
          </a:lstStyle>
          <a:p>
            <a:fld id="{AA7BAB2C-D86E-4980-981B-D59397FE1547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119436"/>
            <a:ext cx="3170583" cy="480142"/>
          </a:xfrm>
          <a:prstGeom prst="rect">
            <a:avLst/>
          </a:prstGeom>
        </p:spPr>
        <p:txBody>
          <a:bodyPr vert="horz" lIns="94837" tIns="47418" rIns="94837" bIns="474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6" y="9119436"/>
            <a:ext cx="3170583" cy="480142"/>
          </a:xfrm>
          <a:prstGeom prst="rect">
            <a:avLst/>
          </a:prstGeom>
        </p:spPr>
        <p:txBody>
          <a:bodyPr vert="horz" lIns="94837" tIns="47418" rIns="94837" bIns="47418" rtlCol="0" anchor="b"/>
          <a:lstStyle>
            <a:lvl1pPr algn="r">
              <a:defRPr sz="1200"/>
            </a:lvl1pPr>
          </a:lstStyle>
          <a:p>
            <a:fld id="{A33EF71A-9E20-4521-9110-0F5712997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63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0060"/>
          </a:xfrm>
          <a:prstGeom prst="rect">
            <a:avLst/>
          </a:prstGeom>
        </p:spPr>
        <p:txBody>
          <a:bodyPr vert="horz" lIns="97227" tIns="48613" rIns="97227" bIns="486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2"/>
            <a:ext cx="3169920" cy="480060"/>
          </a:xfrm>
          <a:prstGeom prst="rect">
            <a:avLst/>
          </a:prstGeom>
        </p:spPr>
        <p:txBody>
          <a:bodyPr vert="horz" lIns="97227" tIns="48613" rIns="97227" bIns="48613" rtlCol="0"/>
          <a:lstStyle>
            <a:lvl1pPr algn="r">
              <a:defRPr sz="1200"/>
            </a:lvl1pPr>
          </a:lstStyle>
          <a:p>
            <a:fld id="{5A2A0DE6-9D7E-42B8-B0DD-3F5A73D6BBA0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5713" y="719138"/>
            <a:ext cx="4803775" cy="3602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27" tIns="48613" rIns="97227" bIns="4861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7227" tIns="48613" rIns="97227" bIns="486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7227" tIns="48613" rIns="97227" bIns="486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7227" tIns="48613" rIns="97227" bIns="48613" rtlCol="0" anchor="b"/>
          <a:lstStyle>
            <a:lvl1pPr algn="r">
              <a:defRPr sz="1200"/>
            </a:lvl1pPr>
          </a:lstStyle>
          <a:p>
            <a:fld id="{3D0B65F9-2CFB-4322-8E1C-CA470D2946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4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7CFAF-283C-4301-98EC-D1A839354DF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4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26D6C-31C9-4075-58B8-9CD866E0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E2DC75-5C88-6B99-274E-DA5933188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8BCDD8-B45E-7571-E044-41DBCA7C3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C0D8D-AFDE-3EE7-AD61-DCC730E170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2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ACD0-99FB-64A5-D0F2-F9A3652ED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03875-9E88-2B77-F705-A2A8FD62C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9893C-8E22-12FA-AD38-A445D94F1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5D353-F038-42ED-9CFC-CBB7EF9645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10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0C08-3B30-E65F-7C9A-98561D3CA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D09D4A-6DF2-143D-8B71-59DFB41D3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69C644-B85E-374B-EABB-9930B6746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B233E-C7B5-4D81-55AE-02DF888DAE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8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E0FA7-8E1F-60AC-27F0-5B4258752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6D18C-8E99-00C3-10BD-F5022155A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D9AFA-8149-8C90-282F-BB46C909D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552AC-B930-617E-389F-59D45C347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46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AE958-5D9A-F74D-4309-3706AECC0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63EF6-5F90-9175-4770-75FC8B832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C7901-A749-534F-5548-34C4CB9CD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88BAB-1A88-94E2-B04D-12E33D8DB3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85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EC632-99B4-997E-5A8F-21AD9569E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24B04-0971-558A-F768-26C9FA263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B7844-D72F-A8B2-F65E-D7FDEB9D4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1E6C3-242F-0E22-A04B-CFA9DDEDB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367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64A9B-11E4-67CE-8A7D-9BF12787C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29589-C983-3381-3DD4-9E864F9A3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52452-88F9-3E85-27D5-33D9FDEFC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C5A60-AE76-5996-248F-819AE5F311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65F9-2CFB-4322-8E1C-CA470D29468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8176-EC09-4399-B8A6-CD458A1BED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99" y="5923005"/>
            <a:ext cx="852445" cy="85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8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EE3FC-0304-4873-AA3B-8D60C13EAD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99" y="5923005"/>
            <a:ext cx="852445" cy="85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49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905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8561-8D3E-4412-AEAF-C541CFAF3D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72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4992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41470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8036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6840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2058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72982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3738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73491-67AD-4E14-BF78-B37A913BEF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99" y="5923005"/>
            <a:ext cx="852445" cy="85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6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jbrockman@shastacollege.edu" TargetMode="External"/><Relationship Id="rId3" Type="http://schemas.openxmlformats.org/officeDocument/2006/relationships/hyperlink" Target="mailto:tmarkword@shastacollege.edu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mailto:mkleinman@shastacollege.edu" TargetMode="External"/><Relationship Id="rId4" Type="http://schemas.openxmlformats.org/officeDocument/2006/relationships/hyperlink" Target="mailto:snicholas@shastacolleg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600" y="342623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85800"/>
            <a:ext cx="7010400" cy="1460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3900" y="2590800"/>
            <a:ext cx="76962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D28E00"/>
              </a:buClr>
              <a:buSzPct val="70000"/>
            </a:pPr>
            <a:r>
              <a:rPr lang="en-US" sz="2800" b="1" dirty="0">
                <a:solidFill>
                  <a:srgbClr val="869F29"/>
                </a:solidFill>
                <a:latin typeface="Arial" charset="0"/>
                <a:ea typeface="Arial" charset="0"/>
                <a:cs typeface="Arial" charset="0"/>
              </a:rPr>
              <a:t>Measure H Bond Projects </a:t>
            </a:r>
          </a:p>
          <a:p>
            <a:pPr algn="ctr">
              <a:buClr>
                <a:srgbClr val="D28E00"/>
              </a:buClr>
              <a:buSzPct val="70000"/>
            </a:pPr>
            <a:r>
              <a:rPr lang="en-US" sz="2800" b="1" dirty="0">
                <a:solidFill>
                  <a:srgbClr val="869F29"/>
                </a:solidFill>
                <a:latin typeface="Arial" charset="0"/>
                <a:ea typeface="Arial" charset="0"/>
                <a:cs typeface="Arial" charset="0"/>
              </a:rPr>
              <a:t>&amp; Capital Construction Update</a:t>
            </a:r>
          </a:p>
          <a:p>
            <a:pPr algn="ctr">
              <a:spcAft>
                <a:spcPts val="1200"/>
              </a:spcAft>
              <a:buClr>
                <a:srgbClr val="D28E00"/>
              </a:buClr>
              <a:buSzPct val="70000"/>
            </a:pP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_______________________________</a:t>
            </a:r>
          </a:p>
          <a:p>
            <a:pPr algn="ctr">
              <a:spcBef>
                <a:spcPct val="20000"/>
              </a:spcBef>
              <a:buClr>
                <a:srgbClr val="D28E00"/>
              </a:buClr>
              <a:buSzPct val="70000"/>
            </a:pPr>
            <a:r>
              <a:rPr lang="en-US" sz="2800" b="1" dirty="0">
                <a:solidFill>
                  <a:srgbClr val="869F29"/>
                </a:solidFill>
                <a:latin typeface="Arial" charset="0"/>
                <a:ea typeface="Arial" charset="0"/>
                <a:cs typeface="Arial" charset="0"/>
              </a:rPr>
              <a:t>Presented to the </a:t>
            </a:r>
          </a:p>
          <a:p>
            <a:pPr algn="ctr">
              <a:spcBef>
                <a:spcPct val="20000"/>
              </a:spcBef>
              <a:buClr>
                <a:srgbClr val="D28E00"/>
              </a:buClr>
              <a:buSzPct val="70000"/>
            </a:pPr>
            <a:r>
              <a:rPr lang="en-US" sz="2800" b="1" dirty="0">
                <a:solidFill>
                  <a:srgbClr val="869F29"/>
                </a:solidFill>
                <a:latin typeface="Arial" charset="0"/>
                <a:ea typeface="Arial" charset="0"/>
                <a:cs typeface="Arial" charset="0"/>
              </a:rPr>
              <a:t>Facilities Planning Committee</a:t>
            </a:r>
          </a:p>
          <a:p>
            <a:pPr algn="ctr">
              <a:spcBef>
                <a:spcPct val="20000"/>
              </a:spcBef>
              <a:buClr>
                <a:srgbClr val="D28E00"/>
              </a:buClr>
              <a:buSzPct val="70000"/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5/30/2025</a:t>
            </a:r>
          </a:p>
          <a:p>
            <a:pPr algn="ctr">
              <a:spcBef>
                <a:spcPct val="20000"/>
              </a:spcBef>
              <a:spcAft>
                <a:spcPts val="1000"/>
              </a:spcAft>
              <a:buClr>
                <a:srgbClr val="D28E00"/>
              </a:buClr>
              <a:buSzPct val="70000"/>
            </a:pPr>
            <a:endParaRPr lang="en-US" sz="3600" b="1" dirty="0">
              <a:solidFill>
                <a:schemeClr val="accent3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1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8ED3E-7EB7-1E69-BECE-2B0589D2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BD80BE-8656-3AD9-116E-4CEFFE84E27E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0D176-E781-7F33-7A62-0C67AF361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4092666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D52334-0400-383B-4D93-9C352A0553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42"/>
          <a:stretch/>
        </p:blipFill>
        <p:spPr>
          <a:xfrm>
            <a:off x="4612708" y="1219200"/>
            <a:ext cx="4325696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928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48B3-25FC-FE65-CBC7-4F407A9E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01A549-C313-2E14-6F23-FB05B4F62516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8BB85-6654-C3D1-0D09-0C7273AFA3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102"/>
          <a:stretch/>
        </p:blipFill>
        <p:spPr>
          <a:xfrm>
            <a:off x="304800" y="1219200"/>
            <a:ext cx="8534400" cy="464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80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920B-141C-8A79-6340-DFEDDE373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BB50A3-A2E5-B02E-A18B-5A8A53C8BCEF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FEC76F-E6C6-1E60-F84F-0D84CB12A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116" y="2572119"/>
            <a:ext cx="4066284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A3E869-A324-EA6B-1AA8-372405FBA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9" y="1219200"/>
            <a:ext cx="4784687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471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AC3EF-359F-131F-199C-B650B937A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C2164D-34F2-E837-C0C9-A4F397701483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C2CFD-0F8C-638B-E7E4-3169594F0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19200"/>
            <a:ext cx="7924800" cy="4634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3641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31057-5E2F-7213-4679-E2E16B574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F77962-D152-D7EA-497A-D03096C66627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4F5AD1-ED06-7CA6-8C3B-AB228D9A9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24" y="1219200"/>
            <a:ext cx="5510769" cy="3449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E9DDAD-BE12-B935-DBE7-D2E464F1A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200400"/>
            <a:ext cx="4240476" cy="2633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335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3DA6C-CA1C-570A-C3D6-2E1D65ABE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E36778-942E-2AAD-BC78-4E7AF24BFFD2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200 Building (Library) Renovation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E2330-BACF-7749-AB7E-A2C4B1D5C4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1"/>
          <a:stretch/>
        </p:blipFill>
        <p:spPr>
          <a:xfrm>
            <a:off x="609600" y="1219200"/>
            <a:ext cx="3170321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79F82-2DFC-236A-8128-A6CCD13A1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677" y="1746466"/>
            <a:ext cx="3634225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485C07-C553-1708-17C4-88521E997977}"/>
              </a:ext>
            </a:extLst>
          </p:cNvPr>
          <p:cNvSpPr txBox="1"/>
          <p:nvPr/>
        </p:nvSpPr>
        <p:spPr>
          <a:xfrm>
            <a:off x="3389525" y="1295400"/>
            <a:ext cx="93326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Pick Up </a:t>
            </a:r>
          </a:p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Locker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49BACC-5019-CB41-5AD9-E3FDACB0F23A}"/>
              </a:ext>
            </a:extLst>
          </p:cNvPr>
          <p:cNvSpPr txBox="1"/>
          <p:nvPr/>
        </p:nvSpPr>
        <p:spPr>
          <a:xfrm>
            <a:off x="6096000" y="5111534"/>
            <a:ext cx="151676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VERKADA </a:t>
            </a:r>
          </a:p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Visual Notifier</a:t>
            </a:r>
          </a:p>
        </p:txBody>
      </p:sp>
    </p:spTree>
    <p:extLst>
      <p:ext uri="{BB962C8B-B14F-4D97-AF65-F5344CB8AC3E}">
        <p14:creationId xmlns:p14="http://schemas.microsoft.com/office/powerpoint/2010/main" val="930125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AFAB-4183-EDFF-827D-A1AF54E9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6D680-6332-633E-3495-B4622DBD33F2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Bldg. 5200 Restrooms/Locker Rooms Addition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D8842F-11D7-D464-CE5A-FF980E6F8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26" y="1295400"/>
            <a:ext cx="8553748" cy="441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080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46A7A-3A75-E8DC-A630-C652CE6E7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766981-F87E-81B1-15C9-3975CE299973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Bldg. 5200 Restrooms/Locker Rooms Addition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9F6E78-99D1-F084-B380-237FAD09D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81" y="1214887"/>
            <a:ext cx="3637088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4A5148-FAE9-624F-E951-917CDEADA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056" y="1214886"/>
            <a:ext cx="3593388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721ECC-5DB2-EB9D-F8C4-C67A297C6FF5}"/>
              </a:ext>
            </a:extLst>
          </p:cNvPr>
          <p:cNvSpPr txBox="1"/>
          <p:nvPr/>
        </p:nvSpPr>
        <p:spPr>
          <a:xfrm>
            <a:off x="5867400" y="5754620"/>
            <a:ext cx="238481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Women’s Locker Room</a:t>
            </a:r>
          </a:p>
        </p:txBody>
      </p:sp>
    </p:spTree>
    <p:extLst>
      <p:ext uri="{BB962C8B-B14F-4D97-AF65-F5344CB8AC3E}">
        <p14:creationId xmlns:p14="http://schemas.microsoft.com/office/powerpoint/2010/main" val="115101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28668-564F-8272-B5CC-D76B774AF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E33E5D-8ECE-99E4-129B-048BB380F85A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Bldg. 5200 Restrooms/Locker Rooms Addition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32446-E7BB-D35C-9F2E-9B753941B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24" y="1293962"/>
            <a:ext cx="3457807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8988A7-7831-B717-2C46-00B27FD3B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95400"/>
            <a:ext cx="3626478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0AF623-6525-EFCE-4DA3-8EE6BE367B8D}"/>
              </a:ext>
            </a:extLst>
          </p:cNvPr>
          <p:cNvSpPr txBox="1"/>
          <p:nvPr/>
        </p:nvSpPr>
        <p:spPr>
          <a:xfrm>
            <a:off x="838200" y="5757496"/>
            <a:ext cx="20574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Men’s Locker Room</a:t>
            </a:r>
          </a:p>
        </p:txBody>
      </p:sp>
    </p:spTree>
    <p:extLst>
      <p:ext uri="{BB962C8B-B14F-4D97-AF65-F5344CB8AC3E}">
        <p14:creationId xmlns:p14="http://schemas.microsoft.com/office/powerpoint/2010/main" val="250018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4303-7906-4F60-67C7-C64886B3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43BA3-80F6-AD14-3466-68133239C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83BF2-AD9D-12B2-7C0C-245E565E6BBD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800 Building (Instructional Classrooms) Remodel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ACFFE6-C7DA-D6FE-C19A-87DAF7A3C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505"/>
          <a:stretch/>
        </p:blipFill>
        <p:spPr>
          <a:xfrm>
            <a:off x="381000" y="1195242"/>
            <a:ext cx="8387812" cy="4595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2603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376D9-09E9-7C72-2593-F73D2549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15B5D-09F5-58A8-88DC-8191E0DBB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ACA7D-D266-E338-5067-2AD2509F1641}"/>
              </a:ext>
            </a:extLst>
          </p:cNvPr>
          <p:cNvSpPr txBox="1"/>
          <p:nvPr/>
        </p:nvSpPr>
        <p:spPr>
          <a:xfrm>
            <a:off x="0" y="381000"/>
            <a:ext cx="9067800" cy="523220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800 Building (Instructional Classrooms) Remodel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continued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060A0-A074-3F37-8D27-2F88CD250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9" y="1219200"/>
            <a:ext cx="3004101" cy="4503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6C4952-8AB1-17B9-B627-9323843BA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5714836" cy="4503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00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A3D3-0488-3AD3-4ED2-AD7B52F4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2E5BE-661A-08FA-6B3D-1259ECC9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8BA05F-CDB0-277D-3B79-B2C692DF95B9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Bldg. 2300 Swing Space Remodel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1B78F5-324B-315E-0DA6-E390F2EA409F}"/>
              </a:ext>
            </a:extLst>
          </p:cNvPr>
          <p:cNvSpPr txBox="1"/>
          <p:nvPr/>
        </p:nvSpPr>
        <p:spPr>
          <a:xfrm>
            <a:off x="457200" y="4920180"/>
            <a:ext cx="373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Main Entry Door</a:t>
            </a:r>
          </a:p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to be Installed Soon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073E6-578F-03E3-CF51-7C1215104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68" y="1294386"/>
            <a:ext cx="5105932" cy="3274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CFF17-03D1-AD36-C7F5-9E2B66145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58" y="1981200"/>
            <a:ext cx="3342974" cy="4018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B0B4DB-D5E8-409A-C0BB-C3C1684B8A1A}"/>
              </a:ext>
            </a:extLst>
          </p:cNvPr>
          <p:cNvSpPr txBox="1"/>
          <p:nvPr/>
        </p:nvSpPr>
        <p:spPr>
          <a:xfrm>
            <a:off x="5334000" y="1162508"/>
            <a:ext cx="373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Window Installation</a:t>
            </a:r>
          </a:p>
          <a:p>
            <a:pPr algn="ctr"/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Taking Place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3748C30-ABA8-EE76-399B-1628299EBC6D}"/>
              </a:ext>
            </a:extLst>
          </p:cNvPr>
          <p:cNvCxnSpPr>
            <a:cxnSpLocks/>
          </p:cNvCxnSpPr>
          <p:nvPr/>
        </p:nvCxnSpPr>
        <p:spPr>
          <a:xfrm flipH="1" flipV="1">
            <a:off x="990600" y="3657600"/>
            <a:ext cx="1143000" cy="126258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92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48D7F-7AA7-3690-C2AB-FC1C09785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65F5BD-B7B7-FA3E-DE13-AAF581ED84D2}"/>
              </a:ext>
            </a:extLst>
          </p:cNvPr>
          <p:cNvSpPr txBox="1"/>
          <p:nvPr/>
        </p:nvSpPr>
        <p:spPr>
          <a:xfrm>
            <a:off x="0" y="354154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Sidewalk Replacement Project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49D9EE-33C2-64CE-D0FE-E97AAB44C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792" y="1143000"/>
            <a:ext cx="7182416" cy="4678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856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ECF59-72FA-A6DF-6A33-6573BF6F5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84B4-A147-0A2F-0BC9-907C6BC5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60191-9F2B-8F06-7284-C64E085AE68A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Bldg. 2100 Swing Space Remodel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C035D-54DD-111A-0ABA-AAB21C4C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21" b="11296"/>
          <a:stretch/>
        </p:blipFill>
        <p:spPr>
          <a:xfrm>
            <a:off x="542362" y="1219200"/>
            <a:ext cx="8059275" cy="462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00D748-85A4-0A17-D539-E1F5C491FD29}"/>
              </a:ext>
            </a:extLst>
          </p:cNvPr>
          <p:cNvSpPr txBox="1"/>
          <p:nvPr/>
        </p:nvSpPr>
        <p:spPr>
          <a:xfrm>
            <a:off x="838200" y="5664096"/>
            <a:ext cx="16764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Transfer Center</a:t>
            </a:r>
          </a:p>
        </p:txBody>
      </p:sp>
    </p:spTree>
    <p:extLst>
      <p:ext uri="{BB962C8B-B14F-4D97-AF65-F5344CB8AC3E}">
        <p14:creationId xmlns:p14="http://schemas.microsoft.com/office/powerpoint/2010/main" val="937965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C569D-E78F-CADB-4A0B-521BDB84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95867-A177-EA67-14F9-535FB8FAC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6362D-0881-AEC7-5119-91909E91902B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BISTRO Patio Refresh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B1DA6-4CCE-A696-8CEE-A5746EF736BC}"/>
              </a:ext>
            </a:extLst>
          </p:cNvPr>
          <p:cNvSpPr txBox="1"/>
          <p:nvPr/>
        </p:nvSpPr>
        <p:spPr>
          <a:xfrm>
            <a:off x="5595390" y="1495960"/>
            <a:ext cx="25598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Fresh Herbs Planted for use </a:t>
            </a:r>
          </a:p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by the Culinary Arts Program</a:t>
            </a:r>
          </a:p>
          <a:p>
            <a:pPr algn="ctr"/>
            <a:endParaRPr lang="en-US" sz="16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A51A0-C64E-1F03-C2D8-6E499BDA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92"/>
          <a:stretch/>
        </p:blipFill>
        <p:spPr>
          <a:xfrm>
            <a:off x="254431" y="1210782"/>
            <a:ext cx="4606603" cy="2952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44A3D8-9369-74FC-5D8B-9DFC73B882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4"/>
          <a:stretch/>
        </p:blipFill>
        <p:spPr>
          <a:xfrm>
            <a:off x="4359167" y="3325694"/>
            <a:ext cx="4530402" cy="2524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D99EDF-6BB2-F2CE-D5E1-41D1B3F5735E}"/>
              </a:ext>
            </a:extLst>
          </p:cNvPr>
          <p:cNvCxnSpPr/>
          <p:nvPr/>
        </p:nvCxnSpPr>
        <p:spPr>
          <a:xfrm flipH="1">
            <a:off x="6553200" y="2590800"/>
            <a:ext cx="228600" cy="106680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7835FFD-C4E1-F893-C0A0-AF5B88EE5803}"/>
              </a:ext>
            </a:extLst>
          </p:cNvPr>
          <p:cNvSpPr txBox="1"/>
          <p:nvPr/>
        </p:nvSpPr>
        <p:spPr>
          <a:xfrm>
            <a:off x="477999" y="4724400"/>
            <a:ext cx="3255801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Patio Wall and Staircase Painted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Landscaping Refreshed</a:t>
            </a:r>
          </a:p>
          <a:p>
            <a:endParaRPr lang="en-US" sz="16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10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BEFF3-1EDF-FA7D-D368-6C0BA42E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68138-AE8B-ABA0-10DB-34BC1C02E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C9D25-64B1-01BE-ACA8-D17BE87E25B4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Ponds-Greenhouse-Observatory Project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8CBEFB-230D-21CD-1F54-6B7CA5AE0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95400"/>
            <a:ext cx="5350318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8BC551-E3C2-93FC-81B9-750E88D1A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00200"/>
            <a:ext cx="3108633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51F386-E9AD-FC60-2799-11A522E39019}"/>
              </a:ext>
            </a:extLst>
          </p:cNvPr>
          <p:cNvSpPr txBox="1"/>
          <p:nvPr/>
        </p:nvSpPr>
        <p:spPr>
          <a:xfrm>
            <a:off x="2438400" y="4790182"/>
            <a:ext cx="25598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Basalt Rock Fountain adjacent to the</a:t>
            </a:r>
          </a:p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</a:rPr>
              <a:t>Shade Structures</a:t>
            </a:r>
          </a:p>
          <a:p>
            <a:pPr algn="ctr"/>
            <a:endParaRPr lang="en-US" sz="16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A60736D-0A03-0CA6-68BD-55CF9FBB6488}"/>
              </a:ext>
            </a:extLst>
          </p:cNvPr>
          <p:cNvCxnSpPr>
            <a:cxnSpLocks/>
          </p:cNvCxnSpPr>
          <p:nvPr/>
        </p:nvCxnSpPr>
        <p:spPr>
          <a:xfrm flipV="1">
            <a:off x="4572000" y="5029200"/>
            <a:ext cx="1143000" cy="17722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298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AFAB-4183-EDFF-827D-A1AF54E9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6D680-6332-633E-3495-B4622DBD33F2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Other Capital Construction Projects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4F615E-D6E9-74EC-CF06-4C828ABEBD26}"/>
              </a:ext>
            </a:extLst>
          </p:cNvPr>
          <p:cNvSpPr txBox="1"/>
          <p:nvPr/>
        </p:nvSpPr>
        <p:spPr>
          <a:xfrm>
            <a:off x="1092679" y="1610142"/>
            <a:ext cx="628499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700 Building Renovation (Administrative Offices)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Bid award on tonight’s Board agenda for approval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Construction start date (estimate):  August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Construction end date (estimate):   June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00F188-8683-1DA3-8AEE-59945A33FCBE}"/>
              </a:ext>
            </a:extLst>
          </p:cNvPr>
          <p:cNvSpPr txBox="1"/>
          <p:nvPr/>
        </p:nvSpPr>
        <p:spPr>
          <a:xfrm>
            <a:off x="1066800" y="3124200"/>
            <a:ext cx="72210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Quad Renovation Project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This project is to replace the 1960’s era concrete at the main campus quad,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complete the required fire lane connection, correct ADA accessibility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issues, and provide improved student study and event spaces.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This project is undergoing additional review.  A revised plan will be provided when it becomes available. 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Details on following page…</a:t>
            </a:r>
          </a:p>
        </p:txBody>
      </p:sp>
    </p:spTree>
    <p:extLst>
      <p:ext uri="{BB962C8B-B14F-4D97-AF65-F5344CB8AC3E}">
        <p14:creationId xmlns:p14="http://schemas.microsoft.com/office/powerpoint/2010/main" val="3641338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E3D15-F851-2B62-3B21-C091DA33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7187C-957C-0B51-954C-6D5299F6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C9BE64-4C75-35CE-58B2-E6F6E7483015}"/>
              </a:ext>
            </a:extLst>
          </p:cNvPr>
          <p:cNvSpPr txBox="1"/>
          <p:nvPr/>
        </p:nvSpPr>
        <p:spPr>
          <a:xfrm>
            <a:off x="0" y="381000"/>
            <a:ext cx="9067800" cy="584775"/>
          </a:xfrm>
          <a:prstGeom prst="rect">
            <a:avLst/>
          </a:prstGeom>
          <a:solidFill>
            <a:srgbClr val="0D4D2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Other Capital Construction Projects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29744-F2D7-A6D4-A4AA-91363018D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0"/>
          <a:stretch/>
        </p:blipFill>
        <p:spPr>
          <a:xfrm>
            <a:off x="304800" y="1143000"/>
            <a:ext cx="5181600" cy="4717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1726B-A427-B2C7-D51B-EEBFEFEA04FF}"/>
              </a:ext>
            </a:extLst>
          </p:cNvPr>
          <p:cNvSpPr txBox="1"/>
          <p:nvPr/>
        </p:nvSpPr>
        <p:spPr>
          <a:xfrm>
            <a:off x="5715000" y="1905000"/>
            <a:ext cx="31242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Fire Lane has been redesigned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Student input has been received and will be shared after review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Suggestions from the landscape architect have been received and are under review</a:t>
            </a:r>
          </a:p>
        </p:txBody>
      </p:sp>
    </p:spTree>
    <p:extLst>
      <p:ext uri="{BB962C8B-B14F-4D97-AF65-F5344CB8AC3E}">
        <p14:creationId xmlns:p14="http://schemas.microsoft.com/office/powerpoint/2010/main" val="2728396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507D8-6DC6-4D2C-8233-08C18F3EF4D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371833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114492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About / Bond Projects / Measure 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980"/>
          <a:stretch/>
        </p:blipFill>
        <p:spPr>
          <a:xfrm>
            <a:off x="228600" y="1144920"/>
            <a:ext cx="977950" cy="7774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638" y="2550002"/>
            <a:ext cx="27008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Theresa Markword, </a:t>
            </a:r>
          </a:p>
          <a:p>
            <a:pPr algn="ctr"/>
            <a:r>
              <a:rPr lang="en-US" sz="1400" dirty="0"/>
              <a:t>Interim AVP of Facilities &amp;</a:t>
            </a:r>
          </a:p>
          <a:p>
            <a:pPr algn="ctr"/>
            <a:r>
              <a:rPr lang="en-US" sz="1400" dirty="0"/>
              <a:t>Capital Construction</a:t>
            </a:r>
          </a:p>
          <a:p>
            <a:pPr algn="ctr"/>
            <a:r>
              <a:rPr lang="en-US" sz="1400" dirty="0">
                <a:hlinkClick r:id="rId3"/>
              </a:rPr>
              <a:t>tmarkword@shastacollege.edu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(530) 242-7699</a:t>
            </a:r>
          </a:p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08357" y="2547377"/>
            <a:ext cx="3276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Sherry Nicholas,</a:t>
            </a:r>
          </a:p>
          <a:p>
            <a:pPr algn="ctr"/>
            <a:r>
              <a:rPr lang="en-US" sz="1400" dirty="0"/>
              <a:t>Bond Project Coordinator</a:t>
            </a:r>
          </a:p>
          <a:p>
            <a:pPr algn="ctr"/>
            <a:r>
              <a:rPr lang="en-US" sz="1400" dirty="0">
                <a:hlinkClick r:id="rId4"/>
              </a:rPr>
              <a:t>snicholas@shastacollege.edu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(530) 242-7527</a:t>
            </a:r>
          </a:p>
          <a:p>
            <a:pPr algn="ctr"/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608357" y="3997245"/>
            <a:ext cx="3276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Magan Kleinman,</a:t>
            </a:r>
          </a:p>
          <a:p>
            <a:pPr algn="ctr"/>
            <a:r>
              <a:rPr lang="en-US" sz="1400" dirty="0"/>
              <a:t>Bond Program Fiscal Analyst</a:t>
            </a:r>
          </a:p>
          <a:p>
            <a:pPr algn="ctr"/>
            <a:r>
              <a:rPr lang="en-US" sz="1400" dirty="0">
                <a:hlinkClick r:id="rId5"/>
              </a:rPr>
              <a:t>mkleinman@shastacollege.edu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(530) 242-7747</a:t>
            </a:r>
          </a:p>
          <a:p>
            <a:pPr algn="ctr"/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ECE20F-8A0E-1D9C-01BD-3A533CA2E46B}"/>
              </a:ext>
            </a:extLst>
          </p:cNvPr>
          <p:cNvSpPr txBox="1"/>
          <p:nvPr/>
        </p:nvSpPr>
        <p:spPr>
          <a:xfrm>
            <a:off x="3657600" y="2103296"/>
            <a:ext cx="914400" cy="71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AE818F-DF93-14C2-6A7E-B09AF7B40C62}"/>
              </a:ext>
            </a:extLst>
          </p:cNvPr>
          <p:cNvGrpSpPr/>
          <p:nvPr/>
        </p:nvGrpSpPr>
        <p:grpSpPr>
          <a:xfrm>
            <a:off x="5838459" y="1447324"/>
            <a:ext cx="2619741" cy="2276793"/>
            <a:chOff x="4040212" y="1871859"/>
            <a:chExt cx="2619741" cy="227679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3554C2F-1750-EACC-9F0E-C6878F1B0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40212" y="1871859"/>
              <a:ext cx="2619741" cy="227679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16" descr="Logo&#10;&#10;Description automatically generated">
              <a:extLst>
                <a:ext uri="{FF2B5EF4-FFF2-40B4-BE49-F238E27FC236}">
                  <a16:creationId xmlns:a16="http://schemas.microsoft.com/office/drawing/2014/main" id="{EF6EA02C-E12C-45CE-2E7D-8312E00A4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5626" y="2862879"/>
              <a:ext cx="620184" cy="630006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753E8DC-6318-98C6-8576-D43CFC2F9D1F}"/>
              </a:ext>
            </a:extLst>
          </p:cNvPr>
          <p:cNvSpPr txBox="1"/>
          <p:nvPr/>
        </p:nvSpPr>
        <p:spPr>
          <a:xfrm>
            <a:off x="-228600" y="3998484"/>
            <a:ext cx="3276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Isabella Greenleaf,</a:t>
            </a:r>
          </a:p>
          <a:p>
            <a:pPr algn="ctr"/>
            <a:r>
              <a:rPr lang="en-US" sz="1400" dirty="0"/>
              <a:t>Bond Project Coordinator</a:t>
            </a:r>
          </a:p>
          <a:p>
            <a:pPr algn="ctr"/>
            <a:r>
              <a:rPr lang="en-US" sz="1400" dirty="0">
                <a:hlinkClick r:id="rId4"/>
              </a:rPr>
              <a:t>igreenleaf@shastacollege.edu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(530) 242-7978</a:t>
            </a:r>
          </a:p>
          <a:p>
            <a:pPr algn="ctr"/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8C278-F8C0-3246-8D0C-D3F5E535EC2A}"/>
              </a:ext>
            </a:extLst>
          </p:cNvPr>
          <p:cNvSpPr txBox="1"/>
          <p:nvPr/>
        </p:nvSpPr>
        <p:spPr>
          <a:xfrm>
            <a:off x="5555091" y="3992253"/>
            <a:ext cx="33747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Janette Brockman,</a:t>
            </a:r>
          </a:p>
          <a:p>
            <a:pPr algn="ctr"/>
            <a:r>
              <a:rPr lang="en-US" sz="1400" dirty="0"/>
              <a:t>Bond Program Administrative Professional II</a:t>
            </a:r>
          </a:p>
          <a:p>
            <a:pPr algn="ctr"/>
            <a:r>
              <a:rPr lang="en-US" sz="1400" dirty="0">
                <a:hlinkClick r:id="rId8"/>
              </a:rPr>
              <a:t>jbrockman@shastacollege.edu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(530) 319-3214</a:t>
            </a:r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79251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38041</TotalTime>
  <Words>424</Words>
  <Application>Microsoft Office PowerPoint</Application>
  <PresentationFormat>On-screen Show (4:3)</PresentationFormat>
  <Paragraphs>95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College of the Canyons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Institutional Effectiveness Partnership Initiative</dc:title>
  <dc:creator>Windows User</dc:creator>
  <cp:lastModifiedBy>Markword, Theresa</cp:lastModifiedBy>
  <cp:revision>1430</cp:revision>
  <cp:lastPrinted>2020-09-02T17:25:26Z</cp:lastPrinted>
  <dcterms:created xsi:type="dcterms:W3CDTF">2015-03-18T21:50:07Z</dcterms:created>
  <dcterms:modified xsi:type="dcterms:W3CDTF">2025-05-30T15:53:30Z</dcterms:modified>
</cp:coreProperties>
</file>